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88" r:id="rId2"/>
    <p:sldId id="312" r:id="rId3"/>
    <p:sldId id="258" r:id="rId4"/>
    <p:sldId id="328" r:id="rId5"/>
    <p:sldId id="332" r:id="rId6"/>
    <p:sldId id="333" r:id="rId7"/>
    <p:sldId id="289" r:id="rId8"/>
    <p:sldId id="338" r:id="rId9"/>
    <p:sldId id="339" r:id="rId10"/>
    <p:sldId id="340" r:id="rId11"/>
    <p:sldId id="320" r:id="rId12"/>
    <p:sldId id="346" r:id="rId13"/>
    <p:sldId id="341" r:id="rId14"/>
    <p:sldId id="347" r:id="rId15"/>
    <p:sldId id="342" r:id="rId16"/>
    <p:sldId id="343" r:id="rId17"/>
    <p:sldId id="344" r:id="rId18"/>
    <p:sldId id="348" r:id="rId19"/>
    <p:sldId id="345" r:id="rId20"/>
    <p:sldId id="349" r:id="rId21"/>
    <p:sldId id="351" r:id="rId22"/>
    <p:sldId id="352" r:id="rId23"/>
    <p:sldId id="350" r:id="rId24"/>
    <p:sldId id="356" r:id="rId25"/>
    <p:sldId id="355" r:id="rId26"/>
    <p:sldId id="354" r:id="rId27"/>
    <p:sldId id="330" r:id="rId28"/>
    <p:sldId id="331" r:id="rId29"/>
    <p:sldId id="287" r:id="rId30"/>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697"/>
    <p:restoredTop sz="88696"/>
  </p:normalViewPr>
  <p:slideViewPr>
    <p:cSldViewPr snapToGrid="0">
      <p:cViewPr varScale="1">
        <p:scale>
          <a:sx n="141" d="100"/>
          <a:sy n="141" d="100"/>
        </p:scale>
        <p:origin x="51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xfrm>
            <a:off x="1143000" y="685800"/>
            <a:ext cx="4572000" cy="3429000"/>
          </a:xfrm>
          <a:prstGeom prst="rect">
            <a:avLst/>
          </a:prstGeom>
        </p:spPr>
        <p:txBody>
          <a:bodyPr/>
          <a:lstStyle/>
          <a:p>
            <a:endParaRPr/>
          </a:p>
        </p:txBody>
      </p:sp>
      <p:sp>
        <p:nvSpPr>
          <p:cNvPr id="298" name="Shape 29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n-lt"/>
        <a:ea typeface="+mn-ea"/>
        <a:cs typeface="+mn-cs"/>
        <a:sym typeface="Calibri"/>
      </a:defRPr>
    </a:lvl1pPr>
    <a:lvl2pPr indent="228600" latinLnBrk="0">
      <a:spcBef>
        <a:spcPts val="400"/>
      </a:spcBef>
      <a:defRPr sz="1200">
        <a:latin typeface="+mn-lt"/>
        <a:ea typeface="+mn-ea"/>
        <a:cs typeface="+mn-cs"/>
        <a:sym typeface="Calibri"/>
      </a:defRPr>
    </a:lvl2pPr>
    <a:lvl3pPr indent="457200" latinLnBrk="0">
      <a:spcBef>
        <a:spcPts val="400"/>
      </a:spcBef>
      <a:defRPr sz="1200">
        <a:latin typeface="+mn-lt"/>
        <a:ea typeface="+mn-ea"/>
        <a:cs typeface="+mn-cs"/>
        <a:sym typeface="Calibri"/>
      </a:defRPr>
    </a:lvl3pPr>
    <a:lvl4pPr indent="685800" latinLnBrk="0">
      <a:spcBef>
        <a:spcPts val="400"/>
      </a:spcBef>
      <a:defRPr sz="1200">
        <a:latin typeface="+mn-lt"/>
        <a:ea typeface="+mn-ea"/>
        <a:cs typeface="+mn-cs"/>
        <a:sym typeface="Calibri"/>
      </a:defRPr>
    </a:lvl4pPr>
    <a:lvl5pPr indent="914400" latinLnBrk="0">
      <a:spcBef>
        <a:spcPts val="400"/>
      </a:spcBef>
      <a:defRPr sz="1200">
        <a:latin typeface="+mn-lt"/>
        <a:ea typeface="+mn-ea"/>
        <a:cs typeface="+mn-cs"/>
        <a:sym typeface="Calibri"/>
      </a:defRPr>
    </a:lvl5pPr>
    <a:lvl6pPr indent="1143000" latinLnBrk="0">
      <a:spcBef>
        <a:spcPts val="400"/>
      </a:spcBef>
      <a:defRPr sz="1200">
        <a:latin typeface="+mn-lt"/>
        <a:ea typeface="+mn-ea"/>
        <a:cs typeface="+mn-cs"/>
        <a:sym typeface="Calibri"/>
      </a:defRPr>
    </a:lvl6pPr>
    <a:lvl7pPr indent="1371600" latinLnBrk="0">
      <a:spcBef>
        <a:spcPts val="400"/>
      </a:spcBef>
      <a:defRPr sz="1200">
        <a:latin typeface="+mn-lt"/>
        <a:ea typeface="+mn-ea"/>
        <a:cs typeface="+mn-cs"/>
        <a:sym typeface="Calibri"/>
      </a:defRPr>
    </a:lvl7pPr>
    <a:lvl8pPr indent="1600200" latinLnBrk="0">
      <a:spcBef>
        <a:spcPts val="400"/>
      </a:spcBef>
      <a:defRPr sz="1200">
        <a:latin typeface="+mn-lt"/>
        <a:ea typeface="+mn-ea"/>
        <a:cs typeface="+mn-cs"/>
        <a:sym typeface="Calibri"/>
      </a:defRPr>
    </a:lvl8pPr>
    <a:lvl9pPr indent="1828800" latinLnBrk="0">
      <a:spcBef>
        <a:spcPts val="400"/>
      </a:spcBef>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979985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043152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4265031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5830220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4571739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82487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6627682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029764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0365893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548595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996672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41024325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3867642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9522525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855251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655730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4012693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669215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970567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445064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088015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088496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685800" y="1597819"/>
            <a:ext cx="7772400" cy="1102520"/>
          </a:xfrm>
          <a:prstGeom prst="rect">
            <a:avLst/>
          </a:prstGeom>
        </p:spPr>
        <p:txBody>
          <a:bodyPr/>
          <a:lstStyle/>
          <a:p>
            <a:r>
              <a:t>标题文本</a:t>
            </a:r>
          </a:p>
        </p:txBody>
      </p:sp>
      <p:sp>
        <p:nvSpPr>
          <p:cNvPr id="12" name="正文级别 1…"/>
          <p:cNvSpPr txBox="1">
            <a:spLocks noGrp="1"/>
          </p:cNvSpPr>
          <p:nvPr>
            <p:ph type="body" sz="quarter" idx="1"/>
          </p:nvPr>
        </p:nvSpPr>
        <p:spPr>
          <a:xfrm>
            <a:off x="1371600" y="2914650"/>
            <a:ext cx="6400800" cy="131445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标题幻灯片">
    <p:spTree>
      <p:nvGrpSpPr>
        <p:cNvPr id="1" name=""/>
        <p:cNvGrpSpPr/>
        <p:nvPr/>
      </p:nvGrpSpPr>
      <p:grpSpPr>
        <a:xfrm>
          <a:off x="0" y="0"/>
          <a:ext cx="0" cy="0"/>
          <a:chOff x="0" y="0"/>
          <a:chExt cx="0" cy="0"/>
        </a:xfrm>
      </p:grpSpPr>
      <p:sp>
        <p:nvSpPr>
          <p:cNvPr id="92" name="矩形 1"/>
          <p:cNvSpPr/>
          <p:nvPr/>
        </p:nvSpPr>
        <p:spPr>
          <a:xfrm>
            <a:off x="0" y="-1"/>
            <a:ext cx="9144000" cy="700090"/>
          </a:xfrm>
          <a:prstGeom prst="rect">
            <a:avLst/>
          </a:prstGeom>
          <a:solidFill>
            <a:srgbClr val="414455"/>
          </a:solidFill>
          <a:ln w="12700">
            <a:miter lim="400000"/>
          </a:ln>
        </p:spPr>
        <p:txBody>
          <a:bodyPr lIns="45719" rIns="45719" anchor="ctr"/>
          <a:lstStyle/>
          <a:p>
            <a:pPr algn="ctr">
              <a:defRPr>
                <a:solidFill>
                  <a:srgbClr val="FFFFFF"/>
                </a:solidFill>
              </a:defRPr>
            </a:pPr>
            <a:endParaRPr/>
          </a:p>
        </p:txBody>
      </p:sp>
      <p:pic>
        <p:nvPicPr>
          <p:cNvPr id="93" name="图片 2" descr="图片 2"/>
          <p:cNvPicPr>
            <a:picLocks noChangeAspect="1"/>
          </p:cNvPicPr>
          <p:nvPr/>
        </p:nvPicPr>
        <p:blipFill>
          <a:blip r:embed="rId2"/>
          <a:stretch>
            <a:fillRect/>
          </a:stretch>
        </p:blipFill>
        <p:spPr>
          <a:xfrm>
            <a:off x="179387" y="-20638"/>
            <a:ext cx="1704976" cy="720727"/>
          </a:xfrm>
          <a:prstGeom prst="rect">
            <a:avLst/>
          </a:prstGeom>
          <a:ln w="12700">
            <a:miter lim="400000"/>
          </a:ln>
        </p:spPr>
      </p:pic>
      <p:sp>
        <p:nvSpPr>
          <p:cNvPr id="94" name="矩形 1"/>
          <p:cNvSpPr/>
          <p:nvPr/>
        </p:nvSpPr>
        <p:spPr>
          <a:xfrm>
            <a:off x="0" y="-1"/>
            <a:ext cx="9144000" cy="700090"/>
          </a:xfrm>
          <a:prstGeom prst="rect">
            <a:avLst/>
          </a:prstGeom>
          <a:solidFill>
            <a:srgbClr val="414455"/>
          </a:solidFill>
          <a:ln w="12700">
            <a:miter lim="400000"/>
          </a:ln>
        </p:spPr>
        <p:txBody>
          <a:bodyPr lIns="45719" rIns="45719" anchor="ctr"/>
          <a:lstStyle/>
          <a:p>
            <a:pPr algn="ctr">
              <a:defRPr>
                <a:solidFill>
                  <a:srgbClr val="FFFFFF"/>
                </a:solidFill>
              </a:defRPr>
            </a:pPr>
            <a:endParaRPr/>
          </a:p>
        </p:txBody>
      </p:sp>
      <p:pic>
        <p:nvPicPr>
          <p:cNvPr id="95" name="同济大学.png" descr="同济大学.png"/>
          <p:cNvPicPr>
            <a:picLocks noChangeAspect="1"/>
          </p:cNvPicPr>
          <p:nvPr/>
        </p:nvPicPr>
        <p:blipFill>
          <a:blip r:embed="rId3"/>
          <a:stretch>
            <a:fillRect/>
          </a:stretch>
        </p:blipFill>
        <p:spPr>
          <a:xfrm>
            <a:off x="-138764" y="-578822"/>
            <a:ext cx="2840784" cy="1857732"/>
          </a:xfrm>
          <a:prstGeom prst="rect">
            <a:avLst/>
          </a:prstGeom>
          <a:ln w="12700">
            <a:miter lim="400000"/>
          </a:ln>
        </p:spPr>
      </p:pic>
      <p:sp>
        <p:nvSpPr>
          <p:cNvPr id="96" name="幻灯片编号"/>
          <p:cNvSpPr txBox="1">
            <a:spLocks noGrp="1"/>
          </p:cNvSpPr>
          <p:nvPr>
            <p:ph type="sldNum" sz="quarter" idx="2"/>
          </p:nvPr>
        </p:nvSpPr>
        <p:spPr>
          <a:xfrm>
            <a:off x="4419600" y="4627562"/>
            <a:ext cx="2133600" cy="279401"/>
          </a:xfrm>
          <a:prstGeom prst="rect">
            <a:avLst/>
          </a:prstGeom>
        </p:spPr>
        <p:txBody>
          <a:bodyPr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标题和内容">
    <p:spTree>
      <p:nvGrpSpPr>
        <p:cNvPr id="1" name=""/>
        <p:cNvGrpSpPr/>
        <p:nvPr/>
      </p:nvGrpSpPr>
      <p:grpSpPr>
        <a:xfrm>
          <a:off x="0" y="0"/>
          <a:ext cx="0" cy="0"/>
          <a:chOff x="0" y="0"/>
          <a:chExt cx="0" cy="0"/>
        </a:xfrm>
      </p:grpSpPr>
      <p:sp>
        <p:nvSpPr>
          <p:cNvPr id="103" name="幻灯片编号"/>
          <p:cNvSpPr txBox="1">
            <a:spLocks noGrp="1"/>
          </p:cNvSpPr>
          <p:nvPr>
            <p:ph type="sldNum" sz="quarter" idx="2"/>
          </p:nvPr>
        </p:nvSpPr>
        <p:spPr>
          <a:xfrm>
            <a:off x="4419600" y="4627562"/>
            <a:ext cx="2133600" cy="279401"/>
          </a:xfrm>
          <a:prstGeom prst="rect">
            <a:avLst/>
          </a:prstGeom>
        </p:spPr>
        <p:txBody>
          <a:bodyPr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9_标题幻灯片">
    <p:spTree>
      <p:nvGrpSpPr>
        <p:cNvPr id="1" name=""/>
        <p:cNvGrpSpPr/>
        <p:nvPr/>
      </p:nvGrpSpPr>
      <p:grpSpPr>
        <a:xfrm>
          <a:off x="0" y="0"/>
          <a:ext cx="0" cy="0"/>
          <a:chOff x="0" y="0"/>
          <a:chExt cx="0" cy="0"/>
        </a:xfrm>
      </p:grpSpPr>
      <p:sp>
        <p:nvSpPr>
          <p:cNvPr id="110" name="矩形 1"/>
          <p:cNvSpPr/>
          <p:nvPr/>
        </p:nvSpPr>
        <p:spPr>
          <a:xfrm>
            <a:off x="0" y="-1"/>
            <a:ext cx="9144000" cy="700090"/>
          </a:xfrm>
          <a:prstGeom prst="rect">
            <a:avLst/>
          </a:prstGeom>
          <a:solidFill>
            <a:srgbClr val="414455"/>
          </a:solidFill>
          <a:ln w="12700">
            <a:miter lim="400000"/>
          </a:ln>
        </p:spPr>
        <p:txBody>
          <a:bodyPr lIns="45719" rIns="45719" anchor="ctr"/>
          <a:lstStyle/>
          <a:p>
            <a:pPr algn="ctr">
              <a:defRPr>
                <a:solidFill>
                  <a:srgbClr val="FFFFFF"/>
                </a:solidFill>
              </a:defRPr>
            </a:pPr>
            <a:endParaRPr/>
          </a:p>
        </p:txBody>
      </p:sp>
      <p:pic>
        <p:nvPicPr>
          <p:cNvPr id="111" name="图片 2" descr="图片 2"/>
          <p:cNvPicPr>
            <a:picLocks noChangeAspect="1"/>
          </p:cNvPicPr>
          <p:nvPr/>
        </p:nvPicPr>
        <p:blipFill>
          <a:blip r:embed="rId2"/>
          <a:stretch>
            <a:fillRect/>
          </a:stretch>
        </p:blipFill>
        <p:spPr>
          <a:xfrm>
            <a:off x="179387" y="-20638"/>
            <a:ext cx="1704976" cy="720727"/>
          </a:xfrm>
          <a:prstGeom prst="rect">
            <a:avLst/>
          </a:prstGeom>
          <a:ln w="12700">
            <a:miter lim="400000"/>
          </a:ln>
        </p:spPr>
      </p:pic>
      <p:sp>
        <p:nvSpPr>
          <p:cNvPr id="112" name="矩形 3"/>
          <p:cNvSpPr txBox="1"/>
          <p:nvPr/>
        </p:nvSpPr>
        <p:spPr>
          <a:xfrm>
            <a:off x="6477000" y="176212"/>
            <a:ext cx="815341" cy="345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400">
                <a:solidFill>
                  <a:srgbClr val="FFFFFF"/>
                </a:solidFill>
                <a:latin typeface="微软雅黑"/>
                <a:ea typeface="微软雅黑"/>
                <a:cs typeface="微软雅黑"/>
                <a:sym typeface="微软雅黑"/>
              </a:defRPr>
            </a:lvl1pPr>
          </a:lstStyle>
          <a:p>
            <a:r>
              <a:t>课题综述</a:t>
            </a:r>
          </a:p>
        </p:txBody>
      </p:sp>
      <p:sp>
        <p:nvSpPr>
          <p:cNvPr id="113" name="矩形 4"/>
          <p:cNvSpPr/>
          <p:nvPr/>
        </p:nvSpPr>
        <p:spPr>
          <a:xfrm>
            <a:off x="8564563" y="258763"/>
            <a:ext cx="184151" cy="138113"/>
          </a:xfrm>
          <a:prstGeom prst="rect">
            <a:avLst/>
          </a:prstGeom>
          <a:solidFill>
            <a:srgbClr val="FFFFFF">
              <a:alpha val="80000"/>
            </a:srgbClr>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114" name="矩形 5"/>
          <p:cNvSpPr/>
          <p:nvPr/>
        </p:nvSpPr>
        <p:spPr>
          <a:xfrm>
            <a:off x="8329613" y="258763"/>
            <a:ext cx="182563" cy="138113"/>
          </a:xfrm>
          <a:prstGeom prst="rect">
            <a:avLst/>
          </a:prstGeom>
          <a:solidFill>
            <a:srgbClr val="FFFFFF">
              <a:alpha val="80000"/>
            </a:srgbClr>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115" name="矩形 6"/>
          <p:cNvSpPr/>
          <p:nvPr/>
        </p:nvSpPr>
        <p:spPr>
          <a:xfrm>
            <a:off x="8097838" y="258763"/>
            <a:ext cx="184151" cy="138113"/>
          </a:xfrm>
          <a:prstGeom prst="rect">
            <a:avLst/>
          </a:prstGeom>
          <a:solidFill>
            <a:srgbClr val="FFFFFF">
              <a:alpha val="80000"/>
            </a:srgbClr>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116" name="矩形 7"/>
          <p:cNvSpPr/>
          <p:nvPr/>
        </p:nvSpPr>
        <p:spPr>
          <a:xfrm>
            <a:off x="7861300" y="258763"/>
            <a:ext cx="184150" cy="138113"/>
          </a:xfrm>
          <a:prstGeom prst="rect">
            <a:avLst/>
          </a:prstGeom>
          <a:solidFill>
            <a:srgbClr val="FFFFFF">
              <a:alpha val="80000"/>
            </a:srgbClr>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117" name="矩形 8"/>
          <p:cNvSpPr/>
          <p:nvPr/>
        </p:nvSpPr>
        <p:spPr>
          <a:xfrm>
            <a:off x="7626350" y="258763"/>
            <a:ext cx="184150" cy="138113"/>
          </a:xfrm>
          <a:prstGeom prst="rect">
            <a:avLst/>
          </a:prstGeom>
          <a:solidFill>
            <a:srgbClr val="FFFFFF">
              <a:alpha val="80000"/>
            </a:srgbClr>
          </a:solidFill>
          <a:ln w="12700">
            <a:miter lim="400000"/>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118" name="矩形 9"/>
          <p:cNvSpPr/>
          <p:nvPr/>
        </p:nvSpPr>
        <p:spPr>
          <a:xfrm>
            <a:off x="7383463" y="258763"/>
            <a:ext cx="184151" cy="138113"/>
          </a:xfrm>
          <a:prstGeom prst="rect">
            <a:avLst/>
          </a:prstGeom>
          <a:ln w="6350">
            <a:solidFill>
              <a:srgbClr val="FFFFFF"/>
            </a:solidFill>
          </a:ln>
        </p:spPr>
        <p:txBody>
          <a:bodyPr lIns="45719" rIns="45719" anchor="ctr"/>
          <a:lstStyle/>
          <a:p>
            <a:pPr algn="ctr">
              <a:defRPr sz="1400">
                <a:solidFill>
                  <a:srgbClr val="FFFFFF"/>
                </a:solidFill>
                <a:latin typeface="微软雅黑"/>
                <a:ea typeface="微软雅黑"/>
                <a:cs typeface="微软雅黑"/>
                <a:sym typeface="微软雅黑"/>
              </a:defRPr>
            </a:pPr>
            <a:endParaRPr/>
          </a:p>
        </p:txBody>
      </p:sp>
      <p:sp>
        <p:nvSpPr>
          <p:cNvPr id="119" name="矩形 1"/>
          <p:cNvSpPr/>
          <p:nvPr/>
        </p:nvSpPr>
        <p:spPr>
          <a:xfrm>
            <a:off x="0" y="-1"/>
            <a:ext cx="9144000" cy="700090"/>
          </a:xfrm>
          <a:prstGeom prst="rect">
            <a:avLst/>
          </a:prstGeom>
          <a:solidFill>
            <a:srgbClr val="414455"/>
          </a:solidFill>
          <a:ln w="12700">
            <a:miter lim="400000"/>
          </a:ln>
        </p:spPr>
        <p:txBody>
          <a:bodyPr lIns="45719" rIns="45719" anchor="ctr"/>
          <a:lstStyle/>
          <a:p>
            <a:pPr algn="ctr">
              <a:defRPr>
                <a:solidFill>
                  <a:srgbClr val="FFFFFF"/>
                </a:solidFill>
              </a:defRPr>
            </a:pPr>
            <a:endParaRPr/>
          </a:p>
        </p:txBody>
      </p:sp>
      <p:pic>
        <p:nvPicPr>
          <p:cNvPr id="120" name="同济大学.png" descr="同济大学.png"/>
          <p:cNvPicPr>
            <a:picLocks noChangeAspect="1"/>
          </p:cNvPicPr>
          <p:nvPr/>
        </p:nvPicPr>
        <p:blipFill>
          <a:blip r:embed="rId3"/>
          <a:stretch>
            <a:fillRect/>
          </a:stretch>
        </p:blipFill>
        <p:spPr>
          <a:xfrm>
            <a:off x="-138764" y="-578822"/>
            <a:ext cx="2840784" cy="1857732"/>
          </a:xfrm>
          <a:prstGeom prst="rect">
            <a:avLst/>
          </a:prstGeom>
          <a:ln w="12700">
            <a:miter lim="400000"/>
          </a:ln>
        </p:spPr>
      </p:pic>
      <p:sp>
        <p:nvSpPr>
          <p:cNvPr id="121" name="幻灯片编号"/>
          <p:cNvSpPr txBox="1">
            <a:spLocks noGrp="1"/>
          </p:cNvSpPr>
          <p:nvPr>
            <p:ph type="sldNum" sz="quarter" idx="2"/>
          </p:nvPr>
        </p:nvSpPr>
        <p:spPr>
          <a:xfrm>
            <a:off x="4419600" y="4627562"/>
            <a:ext cx="2133600" cy="279401"/>
          </a:xfrm>
          <a:prstGeom prst="rect">
            <a:avLst/>
          </a:prstGeom>
        </p:spPr>
        <p:txBody>
          <a:bodyPr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2_标题幻灯片">
    <p:spTree>
      <p:nvGrpSpPr>
        <p:cNvPr id="1" name=""/>
        <p:cNvGrpSpPr/>
        <p:nvPr/>
      </p:nvGrpSpPr>
      <p:grpSpPr>
        <a:xfrm>
          <a:off x="0" y="0"/>
          <a:ext cx="0" cy="0"/>
          <a:chOff x="0" y="0"/>
          <a:chExt cx="0" cy="0"/>
        </a:xfrm>
      </p:grpSpPr>
      <p:sp>
        <p:nvSpPr>
          <p:cNvPr id="289" name="矩形 1"/>
          <p:cNvSpPr/>
          <p:nvPr/>
        </p:nvSpPr>
        <p:spPr>
          <a:xfrm>
            <a:off x="0" y="-1"/>
            <a:ext cx="9144000" cy="700090"/>
          </a:xfrm>
          <a:prstGeom prst="rect">
            <a:avLst/>
          </a:prstGeom>
          <a:solidFill>
            <a:srgbClr val="414455"/>
          </a:solidFill>
          <a:ln w="12700">
            <a:miter lim="400000"/>
          </a:ln>
        </p:spPr>
        <p:txBody>
          <a:bodyPr lIns="45719" rIns="45719" anchor="ctr"/>
          <a:lstStyle/>
          <a:p>
            <a:pPr algn="ctr">
              <a:defRPr>
                <a:solidFill>
                  <a:srgbClr val="FFFFFF"/>
                </a:solidFill>
              </a:defRPr>
            </a:pPr>
            <a:endParaRPr/>
          </a:p>
        </p:txBody>
      </p:sp>
      <p:pic>
        <p:nvPicPr>
          <p:cNvPr id="290" name="同济大学.png" descr="同济大学.png"/>
          <p:cNvPicPr>
            <a:picLocks noChangeAspect="1"/>
          </p:cNvPicPr>
          <p:nvPr/>
        </p:nvPicPr>
        <p:blipFill>
          <a:blip r:embed="rId2"/>
          <a:stretch>
            <a:fillRect/>
          </a:stretch>
        </p:blipFill>
        <p:spPr>
          <a:xfrm>
            <a:off x="-138764" y="-578822"/>
            <a:ext cx="2840784" cy="1857732"/>
          </a:xfrm>
          <a:prstGeom prst="rect">
            <a:avLst/>
          </a:prstGeom>
          <a:ln w="12700">
            <a:miter lim="400000"/>
          </a:ln>
        </p:spPr>
      </p:pic>
      <p:sp>
        <p:nvSpPr>
          <p:cNvPr id="291" name="幻灯片编号"/>
          <p:cNvSpPr txBox="1">
            <a:spLocks noGrp="1"/>
          </p:cNvSpPr>
          <p:nvPr>
            <p:ph type="sldNum" sz="quarter" idx="2"/>
          </p:nvPr>
        </p:nvSpPr>
        <p:spPr>
          <a:xfrm>
            <a:off x="4419600" y="4627562"/>
            <a:ext cx="2133600" cy="279401"/>
          </a:xfrm>
          <a:prstGeom prst="rect">
            <a:avLst/>
          </a:prstGeom>
        </p:spPr>
        <p:txBody>
          <a:bodyPr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20" name="标题文本"/>
          <p:cNvSpPr txBox="1">
            <a:spLocks noGrp="1"/>
          </p:cNvSpPr>
          <p:nvPr>
            <p:ph type="title"/>
          </p:nvPr>
        </p:nvSpPr>
        <p:spPr>
          <a:prstGeom prst="rect">
            <a:avLst/>
          </a:prstGeom>
        </p:spPr>
        <p:txBody>
          <a:bodyPr/>
          <a:lstStyle/>
          <a:p>
            <a:r>
              <a:t>标题文本</a:t>
            </a:r>
          </a:p>
        </p:txBody>
      </p:sp>
      <p:sp>
        <p:nvSpPr>
          <p:cNvPr id="21"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29" name="标题文本"/>
          <p:cNvSpPr txBox="1">
            <a:spLocks noGrp="1"/>
          </p:cNvSpPr>
          <p:nvPr>
            <p:ph type="title"/>
          </p:nvPr>
        </p:nvSpPr>
        <p:spPr>
          <a:xfrm>
            <a:off x="722312" y="3305176"/>
            <a:ext cx="7772401" cy="1021557"/>
          </a:xfrm>
          <a:prstGeom prst="rect">
            <a:avLst/>
          </a:prstGeom>
        </p:spPr>
        <p:txBody>
          <a:bodyPr/>
          <a:lstStyle>
            <a:lvl1pPr algn="l">
              <a:defRPr sz="4000" b="1" cap="all"/>
            </a:lvl1pPr>
          </a:lstStyle>
          <a:p>
            <a:r>
              <a:t>标题文本</a:t>
            </a:r>
          </a:p>
        </p:txBody>
      </p:sp>
      <p:sp>
        <p:nvSpPr>
          <p:cNvPr id="30" name="正文级别 1…"/>
          <p:cNvSpPr txBox="1">
            <a:spLocks noGrp="1"/>
          </p:cNvSpPr>
          <p:nvPr>
            <p:ph type="body" sz="quarter" idx="1"/>
          </p:nvPr>
        </p:nvSpPr>
        <p:spPr>
          <a:xfrm>
            <a:off x="722312" y="2180034"/>
            <a:ext cx="7772401" cy="1125141"/>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38" name="标题文本"/>
          <p:cNvSpPr txBox="1">
            <a:spLocks noGrp="1"/>
          </p:cNvSpPr>
          <p:nvPr>
            <p:ph type="title"/>
          </p:nvPr>
        </p:nvSpPr>
        <p:spPr>
          <a:prstGeom prst="rect">
            <a:avLst/>
          </a:prstGeom>
        </p:spPr>
        <p:txBody>
          <a:bodyPr/>
          <a:lstStyle/>
          <a:p>
            <a:r>
              <a:t>标题文本</a:t>
            </a:r>
          </a:p>
        </p:txBody>
      </p:sp>
      <p:sp>
        <p:nvSpPr>
          <p:cNvPr id="39" name="正文级别 1…"/>
          <p:cNvSpPr txBox="1">
            <a:spLocks noGrp="1"/>
          </p:cNvSpPr>
          <p:nvPr>
            <p:ph type="body" sz="half" idx="1"/>
          </p:nvPr>
        </p:nvSpPr>
        <p:spPr>
          <a:xfrm>
            <a:off x="457200" y="900112"/>
            <a:ext cx="4038600" cy="2545558"/>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r>
              <a:t>正文级别 1</a:t>
            </a:r>
          </a:p>
          <a:p>
            <a:pPr lvl="1"/>
            <a:r>
              <a:t>正文级别 2</a:t>
            </a:r>
          </a:p>
          <a:p>
            <a:pPr lvl="2"/>
            <a:r>
              <a:t>正文级别 3</a:t>
            </a:r>
          </a:p>
          <a:p>
            <a:pPr lvl="3"/>
            <a:r>
              <a:t>正文级别 4</a:t>
            </a:r>
          </a:p>
          <a:p>
            <a:pPr lvl="4"/>
            <a:r>
              <a:t>正文级别 5</a:t>
            </a:r>
          </a:p>
        </p:txBody>
      </p:sp>
      <p:sp>
        <p:nvSpPr>
          <p:cNvPr id="4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47" name="标题文本"/>
          <p:cNvSpPr txBox="1">
            <a:spLocks noGrp="1"/>
          </p:cNvSpPr>
          <p:nvPr>
            <p:ph type="title"/>
          </p:nvPr>
        </p:nvSpPr>
        <p:spPr>
          <a:prstGeom prst="rect">
            <a:avLst/>
          </a:prstGeom>
        </p:spPr>
        <p:txBody>
          <a:bodyPr/>
          <a:lstStyle/>
          <a:p>
            <a:r>
              <a:t>标题文本</a:t>
            </a:r>
          </a:p>
        </p:txBody>
      </p:sp>
      <p:sp>
        <p:nvSpPr>
          <p:cNvPr id="48" name="正文级别 1…"/>
          <p:cNvSpPr txBox="1">
            <a:spLocks noGrp="1"/>
          </p:cNvSpPr>
          <p:nvPr>
            <p:ph type="body" sz="quarter" idx="1"/>
          </p:nvPr>
        </p:nvSpPr>
        <p:spPr>
          <a:xfrm>
            <a:off x="457200" y="1151334"/>
            <a:ext cx="4040188" cy="479823"/>
          </a:xfrm>
          <a:prstGeom prst="rect">
            <a:avLst/>
          </a:prstGeom>
        </p:spPr>
        <p:txBody>
          <a:bodyPr anchor="b"/>
          <a:lstStyle>
            <a:lvl1pPr marL="0" indent="0">
              <a:spcBef>
                <a:spcPts val="500"/>
              </a:spcBef>
              <a:buSzTx/>
              <a:buFontTx/>
              <a:buNone/>
              <a:defRPr sz="2400" b="1"/>
            </a:lvl1pPr>
            <a:lvl2pPr marL="0" indent="457200">
              <a:spcBef>
                <a:spcPts val="500"/>
              </a:spcBef>
              <a:buSzTx/>
              <a:buFontTx/>
              <a:buNone/>
              <a:defRPr sz="2400" b="1"/>
            </a:lvl2pPr>
            <a:lvl3pPr marL="0" indent="914400">
              <a:spcBef>
                <a:spcPts val="500"/>
              </a:spcBef>
              <a:buSzTx/>
              <a:buFontTx/>
              <a:buNone/>
              <a:defRPr sz="2400" b="1"/>
            </a:lvl3pPr>
            <a:lvl4pPr marL="0" indent="1371600">
              <a:spcBef>
                <a:spcPts val="500"/>
              </a:spcBef>
              <a:buSzTx/>
              <a:buFontTx/>
              <a:buNone/>
              <a:defRPr sz="2400" b="1"/>
            </a:lvl4pPr>
            <a:lvl5pPr marL="0" indent="1828800">
              <a:spcBef>
                <a:spcPts val="500"/>
              </a:spcBef>
              <a:buSzTx/>
              <a:buFontTx/>
              <a:buNone/>
              <a:defRPr sz="2400" b="1"/>
            </a:lvl5pPr>
          </a:lstStyle>
          <a:p>
            <a:r>
              <a:t>正文级别 1</a:t>
            </a:r>
          </a:p>
          <a:p>
            <a:pPr lvl="1"/>
            <a:r>
              <a:t>正文级别 2</a:t>
            </a:r>
          </a:p>
          <a:p>
            <a:pPr lvl="2"/>
            <a:r>
              <a:t>正文级别 3</a:t>
            </a:r>
          </a:p>
          <a:p>
            <a:pPr lvl="3"/>
            <a:r>
              <a:t>正文级别 4</a:t>
            </a:r>
          </a:p>
          <a:p>
            <a:pPr lvl="4"/>
            <a:r>
              <a:t>正文级别 5</a:t>
            </a:r>
          </a:p>
        </p:txBody>
      </p:sp>
      <p:sp>
        <p:nvSpPr>
          <p:cNvPr id="49" name="文本占位符 4"/>
          <p:cNvSpPr>
            <a:spLocks noGrp="1"/>
          </p:cNvSpPr>
          <p:nvPr>
            <p:ph type="body" sz="quarter" idx="13"/>
          </p:nvPr>
        </p:nvSpPr>
        <p:spPr>
          <a:xfrm>
            <a:off x="4645026" y="1151334"/>
            <a:ext cx="4041776" cy="479823"/>
          </a:xfrm>
          <a:prstGeom prst="rect">
            <a:avLst/>
          </a:prstGeom>
        </p:spPr>
        <p:txBody>
          <a:bodyPr anchor="b"/>
          <a:lstStyle/>
          <a:p>
            <a:pPr marL="0" indent="0">
              <a:spcBef>
                <a:spcPts val="500"/>
              </a:spcBef>
              <a:buSzTx/>
              <a:buFontTx/>
              <a:buNone/>
              <a:defRPr sz="2400" b="1"/>
            </a:pPr>
            <a:endParaRPr/>
          </a:p>
        </p:txBody>
      </p:sp>
      <p:sp>
        <p:nvSpPr>
          <p:cNvPr id="5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57" name="标题文本"/>
          <p:cNvSpPr txBox="1">
            <a:spLocks noGrp="1"/>
          </p:cNvSpPr>
          <p:nvPr>
            <p:ph type="title"/>
          </p:nvPr>
        </p:nvSpPr>
        <p:spPr>
          <a:prstGeom prst="rect">
            <a:avLst/>
          </a:prstGeom>
        </p:spPr>
        <p:txBody>
          <a:bodyPr/>
          <a:lstStyle/>
          <a:p>
            <a:r>
              <a:t>标题文本</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6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72" name="标题文本"/>
          <p:cNvSpPr txBox="1">
            <a:spLocks noGrp="1"/>
          </p:cNvSpPr>
          <p:nvPr>
            <p:ph type="title"/>
          </p:nvPr>
        </p:nvSpPr>
        <p:spPr>
          <a:xfrm>
            <a:off x="457201" y="204786"/>
            <a:ext cx="3008314" cy="871539"/>
          </a:xfrm>
          <a:prstGeom prst="rect">
            <a:avLst/>
          </a:prstGeom>
        </p:spPr>
        <p:txBody>
          <a:bodyPr anchor="b"/>
          <a:lstStyle>
            <a:lvl1pPr algn="l">
              <a:defRPr sz="2000" b="1"/>
            </a:lvl1pPr>
          </a:lstStyle>
          <a:p>
            <a:r>
              <a:t>标题文本</a:t>
            </a:r>
          </a:p>
        </p:txBody>
      </p:sp>
      <p:sp>
        <p:nvSpPr>
          <p:cNvPr id="73" name="正文级别 1…"/>
          <p:cNvSpPr txBox="1">
            <a:spLocks noGrp="1"/>
          </p:cNvSpPr>
          <p:nvPr>
            <p:ph type="body" idx="1"/>
          </p:nvPr>
        </p:nvSpPr>
        <p:spPr>
          <a:xfrm>
            <a:off x="3575050" y="204788"/>
            <a:ext cx="5111750" cy="4389836"/>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74" name="文本占位符 3"/>
          <p:cNvSpPr>
            <a:spLocks noGrp="1"/>
          </p:cNvSpPr>
          <p:nvPr>
            <p:ph type="body" sz="half" idx="13"/>
          </p:nvPr>
        </p:nvSpPr>
        <p:spPr>
          <a:xfrm>
            <a:off x="457200" y="1076326"/>
            <a:ext cx="3008315" cy="3518297"/>
          </a:xfrm>
          <a:prstGeom prst="rect">
            <a:avLst/>
          </a:prstGeom>
        </p:spPr>
        <p:txBody>
          <a:bodyPr/>
          <a:lstStyle/>
          <a:p>
            <a:pPr marL="0" indent="0">
              <a:spcBef>
                <a:spcPts val="300"/>
              </a:spcBef>
              <a:buSzTx/>
              <a:buFontTx/>
              <a:buNone/>
              <a:defRPr sz="1400"/>
            </a:pPr>
            <a:endParaRPr/>
          </a:p>
        </p:txBody>
      </p:sp>
      <p:sp>
        <p:nvSpPr>
          <p:cNvPr id="7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82" name="标题文本"/>
          <p:cNvSpPr txBox="1">
            <a:spLocks noGrp="1"/>
          </p:cNvSpPr>
          <p:nvPr>
            <p:ph type="title"/>
          </p:nvPr>
        </p:nvSpPr>
        <p:spPr>
          <a:xfrm>
            <a:off x="1792288" y="3600450"/>
            <a:ext cx="5486401" cy="425054"/>
          </a:xfrm>
          <a:prstGeom prst="rect">
            <a:avLst/>
          </a:prstGeom>
        </p:spPr>
        <p:txBody>
          <a:bodyPr anchor="b"/>
          <a:lstStyle>
            <a:lvl1pPr algn="l">
              <a:defRPr sz="2000" b="1"/>
            </a:lvl1pPr>
          </a:lstStyle>
          <a:p>
            <a:r>
              <a:t>标题文本</a:t>
            </a:r>
          </a:p>
        </p:txBody>
      </p:sp>
      <p:sp>
        <p:nvSpPr>
          <p:cNvPr id="83" name="图片占位符 2"/>
          <p:cNvSpPr>
            <a:spLocks noGrp="1"/>
          </p:cNvSpPr>
          <p:nvPr>
            <p:ph type="pic" sz="half" idx="13"/>
          </p:nvPr>
        </p:nvSpPr>
        <p:spPr>
          <a:xfrm>
            <a:off x="1792288" y="459581"/>
            <a:ext cx="5486401" cy="3086101"/>
          </a:xfrm>
          <a:prstGeom prst="rect">
            <a:avLst/>
          </a:prstGeom>
        </p:spPr>
        <p:txBody>
          <a:bodyPr lIns="91439" rIns="91439">
            <a:noAutofit/>
          </a:bodyPr>
          <a:lstStyle/>
          <a:p>
            <a:endParaRPr/>
          </a:p>
        </p:txBody>
      </p:sp>
      <p:sp>
        <p:nvSpPr>
          <p:cNvPr id="84" name="正文级别 1…"/>
          <p:cNvSpPr txBox="1">
            <a:spLocks noGrp="1"/>
          </p:cNvSpPr>
          <p:nvPr>
            <p:ph type="body" sz="quarter" idx="1"/>
          </p:nvPr>
        </p:nvSpPr>
        <p:spPr>
          <a:xfrm>
            <a:off x="1792288" y="4025503"/>
            <a:ext cx="5486401" cy="603648"/>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r>
              <a:t>正文级别 1</a:t>
            </a:r>
          </a:p>
          <a:p>
            <a:pPr lvl="1"/>
            <a:r>
              <a:t>正文级别 2</a:t>
            </a:r>
          </a:p>
          <a:p>
            <a:pPr lvl="2"/>
            <a:r>
              <a:t>正文级别 3</a:t>
            </a:r>
          </a:p>
          <a:p>
            <a:pPr lvl="3"/>
            <a:r>
              <a:t>正文级别 4</a:t>
            </a:r>
          </a:p>
          <a:p>
            <a:pPr lvl="4"/>
            <a:r>
              <a:t>正文级别 5</a:t>
            </a:r>
          </a:p>
        </p:txBody>
      </p:sp>
      <p:sp>
        <p:nvSpPr>
          <p:cNvPr id="8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5"/>
          <a:srcRect/>
          <a:tile tx="0" ty="0" sx="100000" sy="100000" flip="none" algn="tl"/>
        </a:blip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457200" y="205978"/>
            <a:ext cx="8229600" cy="857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标题文本</a:t>
            </a:r>
          </a:p>
        </p:txBody>
      </p:sp>
      <p:sp>
        <p:nvSpPr>
          <p:cNvPr id="3" name="正文级别 1…"/>
          <p:cNvSpPr txBox="1">
            <a:spLocks noGrp="1"/>
          </p:cNvSpPr>
          <p:nvPr>
            <p:ph type="body" idx="1"/>
          </p:nvPr>
        </p:nvSpPr>
        <p:spPr>
          <a:xfrm>
            <a:off x="457200" y="1200150"/>
            <a:ext cx="8229600" cy="33944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6553200" y="4767262"/>
            <a:ext cx="343903" cy="358141"/>
          </a:xfrm>
          <a:prstGeom prst="rect">
            <a:avLst/>
          </a:prstGeom>
          <a:ln w="12700">
            <a:miter lim="400000"/>
          </a:ln>
        </p:spPr>
        <p:txBody>
          <a:bodyPr wrap="none" lIns="45719" rIns="45719">
            <a:spAutoFit/>
          </a:body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73" r:id="rId13"/>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p:bodyStyle>
    <p:otherStyle>
      <a:lvl1pPr marL="0" marR="0" indent="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1pPr>
      <a:lvl2pPr marL="0" marR="0" indent="4572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2pPr>
      <a:lvl3pPr marL="0" marR="0" indent="9144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3pPr>
      <a:lvl4pPr marL="0" marR="0" indent="13716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4pPr>
      <a:lvl5pPr marL="0" marR="0" indent="18288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5pPr>
      <a:lvl6pPr marL="0" marR="0" indent="22860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6pPr>
      <a:lvl7pPr marL="0" marR="0" indent="27432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7pPr>
      <a:lvl8pPr marL="0" marR="0" indent="32004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8pPr>
      <a:lvl9pPr marL="0" marR="0" indent="36576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25.gif"/></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5">
            <a:extLst>
              <a:ext uri="{FF2B5EF4-FFF2-40B4-BE49-F238E27FC236}">
                <a16:creationId xmlns:a16="http://schemas.microsoft.com/office/drawing/2014/main" id="{0A4B2F18-864B-A149-9B1F-BDC62C144AF8}"/>
              </a:ext>
            </a:extLst>
          </p:cNvPr>
          <p:cNvSpPr txBox="1"/>
          <p:nvPr/>
        </p:nvSpPr>
        <p:spPr>
          <a:xfrm>
            <a:off x="4188035" y="4557160"/>
            <a:ext cx="1671690"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defRPr>
                <a:latin typeface="微软雅黑"/>
                <a:ea typeface="微软雅黑"/>
                <a:cs typeface="微软雅黑"/>
                <a:sym typeface="微软雅黑"/>
              </a:defRPr>
            </a:lvl1pPr>
          </a:lstStyle>
          <a:p>
            <a:r>
              <a:rPr lang="en-US" altLang="zh-CN" sz="2000" b="1" dirty="0">
                <a:solidFill>
                  <a:schemeClr val="tx1"/>
                </a:solidFill>
              </a:rPr>
              <a:t>2021.03.30</a:t>
            </a:r>
            <a:r>
              <a:rPr lang="en-US" altLang="zh-CN" dirty="0">
                <a:solidFill>
                  <a:schemeClr val="bg1"/>
                </a:solidFill>
              </a:rPr>
              <a:t>)</a:t>
            </a:r>
            <a:endParaRPr dirty="0">
              <a:solidFill>
                <a:schemeClr val="bg1"/>
              </a:solidFill>
            </a:endParaRPr>
          </a:p>
        </p:txBody>
      </p:sp>
      <p:sp>
        <p:nvSpPr>
          <p:cNvPr id="9" name="TextBox 3">
            <a:extLst>
              <a:ext uri="{FF2B5EF4-FFF2-40B4-BE49-F238E27FC236}">
                <a16:creationId xmlns:a16="http://schemas.microsoft.com/office/drawing/2014/main" id="{F02E41B9-441F-744F-9BED-1878F41F2270}"/>
              </a:ext>
            </a:extLst>
          </p:cNvPr>
          <p:cNvSpPr txBox="1"/>
          <p:nvPr/>
        </p:nvSpPr>
        <p:spPr>
          <a:xfrm>
            <a:off x="1504739" y="958513"/>
            <a:ext cx="7612101" cy="6309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nchor="ctr">
            <a:spAutoFit/>
          </a:bodyPr>
          <a:lstStyle>
            <a:lvl1pPr>
              <a:defRPr sz="6600" b="1">
                <a:solidFill>
                  <a:srgbClr val="414455"/>
                </a:solidFill>
                <a:latin typeface="微软雅黑"/>
                <a:ea typeface="微软雅黑"/>
                <a:cs typeface="微软雅黑"/>
                <a:sym typeface="微软雅黑"/>
              </a:defRPr>
            </a:lvl1pPr>
          </a:lstStyle>
          <a:p>
            <a:r>
              <a:rPr lang="zh-CN" altLang="zh-CN" sz="2400" dirty="0"/>
              <a:t>模型和大数据驱动下的刀具智能诊断和预测性维护系统</a:t>
            </a:r>
          </a:p>
          <a:p>
            <a:endParaRPr lang="en-US" altLang="zh-CN" sz="1050" dirty="0"/>
          </a:p>
        </p:txBody>
      </p:sp>
      <p:sp>
        <p:nvSpPr>
          <p:cNvPr id="10" name="TextBox 5">
            <a:extLst>
              <a:ext uri="{FF2B5EF4-FFF2-40B4-BE49-F238E27FC236}">
                <a16:creationId xmlns:a16="http://schemas.microsoft.com/office/drawing/2014/main" id="{E80F589E-07A4-BD4C-9C8D-666BE23AE527}"/>
              </a:ext>
            </a:extLst>
          </p:cNvPr>
          <p:cNvSpPr txBox="1"/>
          <p:nvPr/>
        </p:nvSpPr>
        <p:spPr>
          <a:xfrm>
            <a:off x="3599226" y="3265282"/>
            <a:ext cx="3069795"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nchor="ctr">
            <a:spAutoFit/>
          </a:bodyPr>
          <a:lstStyle>
            <a:lvl1pPr>
              <a:defRPr>
                <a:latin typeface="微软雅黑"/>
                <a:ea typeface="微软雅黑"/>
                <a:cs typeface="微软雅黑"/>
                <a:sym typeface="微软雅黑"/>
              </a:defRPr>
            </a:lvl1pPr>
          </a:lstStyle>
          <a:p>
            <a:r>
              <a:rPr sz="2000" b="1" dirty="0" err="1">
                <a:solidFill>
                  <a:schemeClr val="tx1"/>
                </a:solidFill>
                <a:latin typeface="FangSong" panose="02010609060101010101" pitchFamily="49" charset="-122"/>
                <a:ea typeface="FangSong" panose="02010609060101010101" pitchFamily="49" charset="-122"/>
              </a:rPr>
              <a:t>答辩人：</a:t>
            </a:r>
            <a:r>
              <a:rPr lang="en-US" sz="2000" b="1" dirty="0" err="1">
                <a:solidFill>
                  <a:schemeClr val="tx1"/>
                </a:solidFill>
                <a:latin typeface="FangSong" panose="02010609060101010101" pitchFamily="49" charset="-122"/>
                <a:ea typeface="FangSong" panose="02010609060101010101" pitchFamily="49" charset="-122"/>
              </a:rPr>
              <a:t>曹耒</a:t>
            </a:r>
            <a:r>
              <a:rPr lang="zh-CN" altLang="en-US" sz="2000" b="1" dirty="0">
                <a:solidFill>
                  <a:schemeClr val="tx1"/>
                </a:solidFill>
                <a:latin typeface="FangSong" panose="02010609060101010101" pitchFamily="49" charset="-122"/>
                <a:ea typeface="FangSong" panose="02010609060101010101" pitchFamily="49" charset="-122"/>
              </a:rPr>
              <a:t> 邵颖诗</a:t>
            </a:r>
            <a:endParaRPr sz="2000" b="1" dirty="0">
              <a:solidFill>
                <a:schemeClr val="tx1"/>
              </a:solidFill>
              <a:latin typeface="FangSong" panose="02010609060101010101" pitchFamily="49" charset="-122"/>
              <a:ea typeface="FangSong" panose="02010609060101010101" pitchFamily="49" charset="-122"/>
            </a:endParaRPr>
          </a:p>
        </p:txBody>
      </p:sp>
      <p:sp>
        <p:nvSpPr>
          <p:cNvPr id="11" name="矩形 8">
            <a:extLst>
              <a:ext uri="{FF2B5EF4-FFF2-40B4-BE49-F238E27FC236}">
                <a16:creationId xmlns:a16="http://schemas.microsoft.com/office/drawing/2014/main" id="{A47963D2-5EFB-B741-86AA-6AF8586647CF}"/>
              </a:ext>
            </a:extLst>
          </p:cNvPr>
          <p:cNvSpPr/>
          <p:nvPr/>
        </p:nvSpPr>
        <p:spPr>
          <a:xfrm>
            <a:off x="0" y="673769"/>
            <a:ext cx="1328288" cy="1155032"/>
          </a:xfrm>
          <a:prstGeom prst="rect">
            <a:avLst/>
          </a:prstGeom>
          <a:solidFill>
            <a:srgbClr val="414455"/>
          </a:solidFill>
          <a:ln w="12700">
            <a:miter lim="400000"/>
          </a:ln>
        </p:spPr>
        <p:txBody>
          <a:bodyPr lIns="45719" rIns="45719" anchor="ctr"/>
          <a:lstStyle/>
          <a:p>
            <a:pPr algn="ctr">
              <a:defRPr>
                <a:solidFill>
                  <a:srgbClr val="FFFFFF"/>
                </a:solidFill>
                <a:latin typeface="微软雅黑"/>
                <a:ea typeface="微软雅黑"/>
                <a:cs typeface="微软雅黑"/>
                <a:sym typeface="微软雅黑"/>
              </a:defRPr>
            </a:pPr>
            <a:endParaRPr/>
          </a:p>
        </p:txBody>
      </p:sp>
      <p:pic>
        <p:nvPicPr>
          <p:cNvPr id="12" name="同济大学的副本.png" descr="同济大学的副本.png">
            <a:extLst>
              <a:ext uri="{FF2B5EF4-FFF2-40B4-BE49-F238E27FC236}">
                <a16:creationId xmlns:a16="http://schemas.microsoft.com/office/drawing/2014/main" id="{E8E4AC99-FED0-3F48-AB7F-9C82DDF5BE37}"/>
              </a:ext>
            </a:extLst>
          </p:cNvPr>
          <p:cNvPicPr>
            <a:picLocks noChangeAspect="1"/>
          </p:cNvPicPr>
          <p:nvPr/>
        </p:nvPicPr>
        <p:blipFill rotWithShape="1">
          <a:blip r:embed="rId3"/>
          <a:srcRect l="14997" t="27354" r="1174" b="13927"/>
          <a:stretch/>
        </p:blipFill>
        <p:spPr>
          <a:xfrm>
            <a:off x="-48125" y="751015"/>
            <a:ext cx="1714703" cy="1000539"/>
          </a:xfrm>
          <a:prstGeom prst="rect">
            <a:avLst/>
          </a:prstGeom>
          <a:ln w="12700">
            <a:miter lim="400000"/>
          </a:ln>
          <a:effectLst>
            <a:outerShdw blurRad="254000" dist="127000" dir="16200000" rotWithShape="0">
              <a:srgbClr val="000000">
                <a:alpha val="70000"/>
              </a:srgbClr>
            </a:outerShdw>
          </a:effectLst>
        </p:spPr>
      </p:pic>
      <p:sp>
        <p:nvSpPr>
          <p:cNvPr id="13" name="TextBox 5">
            <a:extLst>
              <a:ext uri="{FF2B5EF4-FFF2-40B4-BE49-F238E27FC236}">
                <a16:creationId xmlns:a16="http://schemas.microsoft.com/office/drawing/2014/main" id="{1D844462-B96A-C04B-8695-7A3CC358D909}"/>
              </a:ext>
            </a:extLst>
          </p:cNvPr>
          <p:cNvSpPr txBox="1"/>
          <p:nvPr/>
        </p:nvSpPr>
        <p:spPr>
          <a:xfrm>
            <a:off x="3827512" y="3665392"/>
            <a:ext cx="2906499"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nchor="ctr">
            <a:spAutoFit/>
          </a:bodyPr>
          <a:lstStyle>
            <a:lvl1pPr>
              <a:defRPr>
                <a:latin typeface="微软雅黑"/>
                <a:ea typeface="微软雅黑"/>
                <a:cs typeface="微软雅黑"/>
                <a:sym typeface="微软雅黑"/>
              </a:defRPr>
            </a:lvl1pPr>
          </a:lstStyle>
          <a:p>
            <a:r>
              <a:rPr lang="zh-CN" altLang="en-US" sz="2000" b="1" dirty="0">
                <a:solidFill>
                  <a:schemeClr val="tx1"/>
                </a:solidFill>
                <a:latin typeface="FangSong" panose="02010609060101010101" pitchFamily="49" charset="-122"/>
                <a:ea typeface="FangSong" panose="02010609060101010101" pitchFamily="49" charset="-122"/>
              </a:rPr>
              <a:t>指导教师</a:t>
            </a:r>
            <a:r>
              <a:rPr sz="2000" b="1" dirty="0">
                <a:solidFill>
                  <a:schemeClr val="tx1"/>
                </a:solidFill>
                <a:latin typeface="FangSong" panose="02010609060101010101" pitchFamily="49" charset="-122"/>
                <a:ea typeface="FangSong" panose="02010609060101010101" pitchFamily="49" charset="-122"/>
              </a:rPr>
              <a:t>：</a:t>
            </a:r>
            <a:r>
              <a:rPr lang="zh-CN" altLang="en-US" sz="2000" b="1" dirty="0">
                <a:solidFill>
                  <a:schemeClr val="tx1"/>
                </a:solidFill>
                <a:latin typeface="FangSong" panose="02010609060101010101" pitchFamily="49" charset="-122"/>
                <a:ea typeface="FangSong" panose="02010609060101010101" pitchFamily="49" charset="-122"/>
              </a:rPr>
              <a:t>唐 堂</a:t>
            </a:r>
            <a:endParaRPr sz="2000" b="1" dirty="0">
              <a:solidFill>
                <a:schemeClr val="tx1"/>
              </a:solidFill>
              <a:latin typeface="FangSong" panose="02010609060101010101" pitchFamily="49" charset="-122"/>
              <a:ea typeface="FangSong" panose="02010609060101010101" pitchFamily="49" charset="-122"/>
            </a:endParaRPr>
          </a:p>
        </p:txBody>
      </p:sp>
      <p:sp>
        <p:nvSpPr>
          <p:cNvPr id="8" name="TextBox 3">
            <a:extLst>
              <a:ext uri="{FF2B5EF4-FFF2-40B4-BE49-F238E27FC236}">
                <a16:creationId xmlns:a16="http://schemas.microsoft.com/office/drawing/2014/main" id="{3A531814-BF58-B241-B483-0F74556AE0D1}"/>
              </a:ext>
            </a:extLst>
          </p:cNvPr>
          <p:cNvSpPr txBox="1"/>
          <p:nvPr/>
        </p:nvSpPr>
        <p:spPr>
          <a:xfrm>
            <a:off x="4035742" y="1557893"/>
            <a:ext cx="1976276" cy="5232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nchor="ctr">
            <a:spAutoFit/>
          </a:bodyPr>
          <a:lstStyle>
            <a:lvl1pPr>
              <a:defRPr sz="6600" b="1">
                <a:solidFill>
                  <a:srgbClr val="414455"/>
                </a:solidFill>
                <a:latin typeface="微软雅黑"/>
                <a:ea typeface="微软雅黑"/>
                <a:cs typeface="微软雅黑"/>
                <a:sym typeface="微软雅黑"/>
              </a:defRPr>
            </a:lvl1pPr>
          </a:lstStyle>
          <a:p>
            <a:r>
              <a:rPr lang="zh-CN" altLang="en-US" sz="2800" dirty="0"/>
              <a:t>开题答辩</a:t>
            </a:r>
            <a:endParaRPr lang="en-US" altLang="zh-CN" sz="2800" dirty="0"/>
          </a:p>
        </p:txBody>
      </p:sp>
    </p:spTree>
    <p:extLst>
      <p:ext uri="{BB962C8B-B14F-4D97-AF65-F5344CB8AC3E}">
        <p14:creationId xmlns:p14="http://schemas.microsoft.com/office/powerpoint/2010/main" val="1517873112"/>
      </p:ext>
    </p:extLst>
  </p:cSld>
  <p:clrMapOvr>
    <a:masterClrMapping/>
  </p:clrMapOvr>
  <p:transition spd="med" advClick="0" advTm="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CC21DBF3-F826-C245-8FAC-26A1079CE870}"/>
              </a:ext>
            </a:extLst>
          </p:cNvPr>
          <p:cNvSpPr txBox="1"/>
          <p:nvPr/>
        </p:nvSpPr>
        <p:spPr>
          <a:xfrm>
            <a:off x="481432" y="835605"/>
            <a:ext cx="6203942" cy="461665"/>
          </a:xfrm>
          <a:prstGeom prst="rect">
            <a:avLst/>
          </a:prstGeom>
          <a:noFill/>
        </p:spPr>
        <p:txBody>
          <a:bodyPr wrap="none" rtlCol="0">
            <a:spAutoFit/>
          </a:bodyPr>
          <a:lstStyle/>
          <a:p>
            <a:r>
              <a:rPr lang="en-US" altLang="zh-CN" sz="2400" b="1" dirty="0"/>
              <a:t>3.</a:t>
            </a:r>
            <a:r>
              <a:rPr lang="zh-CN" altLang="en-US" sz="2400" b="1" dirty="0"/>
              <a:t> </a:t>
            </a:r>
            <a:r>
              <a:rPr lang="zh-CN" altLang="zh-CN" sz="2400" b="1" dirty="0"/>
              <a:t>美国航空航天局艾姆斯研究中心</a:t>
            </a:r>
            <a:r>
              <a:rPr lang="zh-CN" altLang="en-US" sz="2400" b="1" dirty="0"/>
              <a:t>（</a:t>
            </a:r>
            <a:r>
              <a:rPr lang="en-US" altLang="zh-CN" sz="2400" b="1" dirty="0"/>
              <a:t>NASA</a:t>
            </a:r>
            <a:r>
              <a:rPr lang="zh-CN" altLang="en-US" sz="2400" b="1" dirty="0"/>
              <a:t>）</a:t>
            </a:r>
            <a:r>
              <a:rPr lang="zh-CN" altLang="zh-CN" sz="2400" b="1" dirty="0"/>
              <a:t> </a:t>
            </a:r>
            <a:endParaRPr lang="zh-CN" altLang="en-US" sz="2400" b="1" dirty="0"/>
          </a:p>
        </p:txBody>
      </p:sp>
      <p:sp>
        <p:nvSpPr>
          <p:cNvPr id="2" name="矩形 1">
            <a:extLst>
              <a:ext uri="{FF2B5EF4-FFF2-40B4-BE49-F238E27FC236}">
                <a16:creationId xmlns:a16="http://schemas.microsoft.com/office/drawing/2014/main" id="{7A7510BD-5C0A-904A-9DDD-3C57FE182E4C}"/>
              </a:ext>
            </a:extLst>
          </p:cNvPr>
          <p:cNvSpPr/>
          <p:nvPr/>
        </p:nvSpPr>
        <p:spPr>
          <a:xfrm>
            <a:off x="481432" y="1815940"/>
            <a:ext cx="4162996" cy="923330"/>
          </a:xfrm>
          <a:prstGeom prst="rect">
            <a:avLst/>
          </a:prstGeom>
        </p:spPr>
        <p:txBody>
          <a:bodyPr wrap="square">
            <a:spAutoFit/>
          </a:bodyPr>
          <a:lstStyle/>
          <a:p>
            <a:r>
              <a:rPr lang="zh-CN" altLang="en-US" dirty="0"/>
              <a:t>        </a:t>
            </a:r>
            <a:r>
              <a:rPr lang="en-US" altLang="zh-CN" dirty="0"/>
              <a:t>16</a:t>
            </a:r>
            <a:r>
              <a:rPr lang="zh-CN" altLang="zh-CN" dirty="0"/>
              <a:t>个</a:t>
            </a:r>
            <a:r>
              <a:rPr lang="zh-CN" altLang="en-US" b="1" dirty="0"/>
              <a:t>不同</a:t>
            </a:r>
            <a:r>
              <a:rPr lang="zh-CN" altLang="zh-CN" b="1" dirty="0"/>
              <a:t>工况下</a:t>
            </a:r>
            <a:r>
              <a:rPr lang="zh-CN" altLang="zh-CN" dirty="0"/>
              <a:t>的主轴电流，平台振动，主轴震动，声信号</a:t>
            </a:r>
            <a:r>
              <a:rPr lang="zh-CN" altLang="en-US" dirty="0"/>
              <a:t>等</a:t>
            </a:r>
            <a:r>
              <a:rPr lang="zh-CN" altLang="zh-CN" dirty="0"/>
              <a:t>。</a:t>
            </a:r>
          </a:p>
          <a:p>
            <a:endParaRPr lang="zh-CN" altLang="zh-CN" dirty="0">
              <a:latin typeface="SimHei" panose="02010609060101010101" pitchFamily="49" charset="-122"/>
              <a:ea typeface="SimHei" panose="02010609060101010101" pitchFamily="49" charset="-122"/>
            </a:endParaRPr>
          </a:p>
        </p:txBody>
      </p:sp>
      <p:sp>
        <p:nvSpPr>
          <p:cNvPr id="5" name="矩形 4">
            <a:extLst>
              <a:ext uri="{FF2B5EF4-FFF2-40B4-BE49-F238E27FC236}">
                <a16:creationId xmlns:a16="http://schemas.microsoft.com/office/drawing/2014/main" id="{98DA0744-F48C-DD47-B2E6-AE1CFDC98B61}"/>
              </a:ext>
            </a:extLst>
          </p:cNvPr>
          <p:cNvSpPr/>
          <p:nvPr/>
        </p:nvSpPr>
        <p:spPr>
          <a:xfrm>
            <a:off x="6335050" y="4638005"/>
            <a:ext cx="1885496" cy="276999"/>
          </a:xfrm>
          <a:prstGeom prst="rect">
            <a:avLst/>
          </a:prstGeom>
        </p:spPr>
        <p:txBody>
          <a:bodyPr wrap="square">
            <a:spAutoFit/>
          </a:bodyPr>
          <a:lstStyle/>
          <a:p>
            <a:r>
              <a:rPr lang="zh-CN" altLang="en-US" sz="1200" dirty="0">
                <a:latin typeface="SimHei" panose="02010609060101010101" pitchFamily="49" charset="-122"/>
                <a:ea typeface="SimHei" panose="02010609060101010101" pitchFamily="49" charset="-122"/>
                <a:cs typeface="宋体" panose="02010600030101010101" pitchFamily="2" charset="-122"/>
              </a:rPr>
              <a:t>加工信息及变量名</a:t>
            </a:r>
            <a:endParaRPr lang="zh-CN" altLang="zh-CN" sz="1200" dirty="0">
              <a:latin typeface="SimHei" panose="02010609060101010101" pitchFamily="49" charset="-122"/>
              <a:ea typeface="SimHei" panose="02010609060101010101" pitchFamily="49" charset="-122"/>
              <a:cs typeface="宋体" panose="02010600030101010101" pitchFamily="2" charset="-122"/>
            </a:endParaRPr>
          </a:p>
        </p:txBody>
      </p:sp>
      <p:pic>
        <p:nvPicPr>
          <p:cNvPr id="6" name="图片 5">
            <a:extLst>
              <a:ext uri="{FF2B5EF4-FFF2-40B4-BE49-F238E27FC236}">
                <a16:creationId xmlns:a16="http://schemas.microsoft.com/office/drawing/2014/main" id="{94ADACF9-A661-814F-BA68-18207BE06024}"/>
              </a:ext>
            </a:extLst>
          </p:cNvPr>
          <p:cNvPicPr/>
          <p:nvPr/>
        </p:nvPicPr>
        <p:blipFill rotWithShape="1">
          <a:blip r:embed="rId3">
            <a:extLst>
              <a:ext uri="{28A0092B-C50C-407E-A947-70E740481C1C}">
                <a14:useLocalDpi xmlns:a14="http://schemas.microsoft.com/office/drawing/2010/main" val="0"/>
              </a:ext>
            </a:extLst>
          </a:blip>
          <a:srcRect l="6309" r="13036"/>
          <a:stretch/>
        </p:blipFill>
        <p:spPr>
          <a:xfrm>
            <a:off x="5051834" y="1297270"/>
            <a:ext cx="3472454" cy="3340735"/>
          </a:xfrm>
          <a:prstGeom prst="rect">
            <a:avLst/>
          </a:prstGeom>
        </p:spPr>
      </p:pic>
      <p:pic>
        <p:nvPicPr>
          <p:cNvPr id="7" name="图片 6">
            <a:extLst>
              <a:ext uri="{FF2B5EF4-FFF2-40B4-BE49-F238E27FC236}">
                <a16:creationId xmlns:a16="http://schemas.microsoft.com/office/drawing/2014/main" id="{1BD41A9C-69D0-6F4A-A1CB-E76280B6EB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6285" y="2697325"/>
            <a:ext cx="1993289" cy="1940680"/>
          </a:xfrm>
          <a:prstGeom prst="rect">
            <a:avLst/>
          </a:prstGeom>
          <a:ln>
            <a:solidFill>
              <a:schemeClr val="tx1"/>
            </a:solidFill>
          </a:ln>
        </p:spPr>
      </p:pic>
    </p:spTree>
    <p:extLst>
      <p:ext uri="{BB962C8B-B14F-4D97-AF65-F5344CB8AC3E}">
        <p14:creationId xmlns:p14="http://schemas.microsoft.com/office/powerpoint/2010/main" val="39747731"/>
      </p:ext>
    </p:extLst>
  </p:cSld>
  <p:clrMapOvr>
    <a:masterClrMapping/>
  </p:clrMapOvr>
  <mc:AlternateContent xmlns:mc="http://schemas.openxmlformats.org/markup-compatibility/2006">
    <mc:Choice xmlns:p14="http://schemas.microsoft.com/office/powerpoint/2010/main" Requires="p14">
      <p:transition spd="slow" p14:dur="1200" advClick="0" advTm="0">
        <p:wipe/>
      </p:transition>
    </mc:Choice>
    <mc:Fallback>
      <p:transition spd="slow" advClick="0" advTm="0">
        <p:wip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矩形 1"/>
          <p:cNvSpPr/>
          <p:nvPr/>
        </p:nvSpPr>
        <p:spPr>
          <a:xfrm>
            <a:off x="0" y="1350962"/>
            <a:ext cx="3228975" cy="1187451"/>
          </a:xfrm>
          <a:prstGeom prst="rect">
            <a:avLst/>
          </a:prstGeom>
          <a:solidFill>
            <a:srgbClr val="414455"/>
          </a:solidFill>
          <a:ln w="12700">
            <a:miter lim="400000"/>
          </a:ln>
        </p:spPr>
        <p:txBody>
          <a:bodyPr lIns="45719" rIns="45719" anchor="ctr"/>
          <a:lstStyle/>
          <a:p>
            <a:pPr algn="ctr">
              <a:defRPr>
                <a:solidFill>
                  <a:srgbClr val="FFFFFF"/>
                </a:solidFill>
              </a:defRPr>
            </a:pPr>
            <a:endParaRPr/>
          </a:p>
        </p:txBody>
      </p:sp>
      <p:sp>
        <p:nvSpPr>
          <p:cNvPr id="347" name="文本框 2"/>
          <p:cNvSpPr txBox="1"/>
          <p:nvPr/>
        </p:nvSpPr>
        <p:spPr>
          <a:xfrm>
            <a:off x="1352549" y="1663700"/>
            <a:ext cx="1608133" cy="530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90" tIns="34290" rIns="34290" bIns="34290">
            <a:spAutoFit/>
          </a:bodyPr>
          <a:lstStyle>
            <a:lvl1pPr>
              <a:defRPr sz="3000" b="1">
                <a:solidFill>
                  <a:srgbClr val="FFFFFF"/>
                </a:solidFill>
                <a:latin typeface="微软雅黑"/>
                <a:ea typeface="微软雅黑"/>
                <a:cs typeface="微软雅黑"/>
                <a:sym typeface="微软雅黑"/>
              </a:defRPr>
            </a:lvl1pPr>
          </a:lstStyle>
          <a:p>
            <a:r>
              <a:rPr dirty="0" err="1"/>
              <a:t>第</a:t>
            </a:r>
            <a:r>
              <a:rPr lang="zh-CN" altLang="en-US" dirty="0"/>
              <a:t>三</a:t>
            </a:r>
            <a:r>
              <a:rPr dirty="0" err="1"/>
              <a:t>部分</a:t>
            </a:r>
            <a:endParaRPr dirty="0"/>
          </a:p>
        </p:txBody>
      </p:sp>
      <p:grpSp>
        <p:nvGrpSpPr>
          <p:cNvPr id="354" name="组合 11"/>
          <p:cNvGrpSpPr/>
          <p:nvPr/>
        </p:nvGrpSpPr>
        <p:grpSpPr>
          <a:xfrm>
            <a:off x="4152636" y="1007841"/>
            <a:ext cx="4685898" cy="1279247"/>
            <a:chOff x="-7714" y="-3983"/>
            <a:chExt cx="4145064" cy="1096742"/>
          </a:xfrm>
        </p:grpSpPr>
        <p:sp>
          <p:nvSpPr>
            <p:cNvPr id="352" name="TextBox 4"/>
            <p:cNvSpPr txBox="1"/>
            <p:nvPr/>
          </p:nvSpPr>
          <p:spPr>
            <a:xfrm>
              <a:off x="63848" y="-3983"/>
              <a:ext cx="61314" cy="53433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90" tIns="34290" rIns="34290" bIns="34290" numCol="1" anchor="t">
              <a:spAutoFit/>
            </a:bodyPr>
            <a:lstStyle>
              <a:lvl1pPr>
                <a:defRPr sz="3000">
                  <a:solidFill>
                    <a:srgbClr val="00B0F0"/>
                  </a:solidFill>
                  <a:latin typeface="Impact"/>
                  <a:ea typeface="Impact"/>
                  <a:cs typeface="Impact"/>
                  <a:sym typeface="Impact"/>
                </a:defRPr>
              </a:lvl1pPr>
            </a:lstStyle>
            <a:p>
              <a:endParaRPr lang="en" altLang="zh-CN" sz="3600" dirty="0"/>
            </a:p>
          </p:txBody>
        </p:sp>
        <p:sp>
          <p:nvSpPr>
            <p:cNvPr id="353" name="文本框 8"/>
            <p:cNvSpPr txBox="1"/>
            <p:nvPr/>
          </p:nvSpPr>
          <p:spPr>
            <a:xfrm>
              <a:off x="-7714" y="505654"/>
              <a:ext cx="4145064" cy="58710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90" tIns="34290" rIns="34290" bIns="34290" numCol="1" anchor="t">
              <a:spAutoFit/>
            </a:bodyPr>
            <a:lstStyle>
              <a:lvl1pPr>
                <a:defRPr sz="2400" b="1">
                  <a:solidFill>
                    <a:srgbClr val="404040"/>
                  </a:solidFill>
                  <a:latin typeface="微软雅黑"/>
                  <a:ea typeface="微软雅黑"/>
                  <a:cs typeface="微软雅黑"/>
                  <a:sym typeface="微软雅黑"/>
                </a:defRPr>
              </a:lvl1pPr>
            </a:lstStyle>
            <a:p>
              <a:r>
                <a:rPr lang="zh-CN" altLang="en-US" sz="4000" dirty="0"/>
                <a:t>数据分析与模型构建</a:t>
              </a:r>
            </a:p>
          </p:txBody>
        </p:sp>
      </p:grpSp>
      <p:sp>
        <p:nvSpPr>
          <p:cNvPr id="355" name="矩形 9"/>
          <p:cNvSpPr/>
          <p:nvPr/>
        </p:nvSpPr>
        <p:spPr>
          <a:xfrm>
            <a:off x="3301999" y="3281362"/>
            <a:ext cx="5843589" cy="200026"/>
          </a:xfrm>
          <a:prstGeom prst="rect">
            <a:avLst/>
          </a:prstGeom>
          <a:solidFill>
            <a:srgbClr val="414455"/>
          </a:solidFill>
          <a:ln w="12700">
            <a:miter lim="400000"/>
          </a:ln>
        </p:spPr>
        <p:txBody>
          <a:bodyPr lIns="45719" rIns="45719" anchor="ctr"/>
          <a:lstStyle/>
          <a:p>
            <a:pPr algn="ctr">
              <a:defRPr>
                <a:solidFill>
                  <a:srgbClr val="FFFFFF"/>
                </a:solidFill>
              </a:defRPr>
            </a:pPr>
            <a:endParaRPr/>
          </a:p>
        </p:txBody>
      </p:sp>
      <p:sp>
        <p:nvSpPr>
          <p:cNvPr id="356" name="矩形 10"/>
          <p:cNvSpPr/>
          <p:nvPr/>
        </p:nvSpPr>
        <p:spPr>
          <a:xfrm>
            <a:off x="3301999" y="1350962"/>
            <a:ext cx="306390" cy="1187451"/>
          </a:xfrm>
          <a:prstGeom prst="rect">
            <a:avLst/>
          </a:prstGeom>
          <a:solidFill>
            <a:srgbClr val="414455"/>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439621693"/>
      </p:ext>
    </p:extLst>
  </p:cSld>
  <p:clrMapOvr>
    <a:masterClrMapping/>
  </p:clrMapOvr>
  <mc:AlternateContent xmlns:mc="http://schemas.openxmlformats.org/markup-compatibility/2006" xmlns:p14="http://schemas.microsoft.com/office/powerpoint/2010/main">
    <mc:Choice Requires="p14">
      <p:transition spd="slow" p14:dur="1200" advClick="0" advTm="0">
        <p:wipe/>
      </p:transition>
    </mc:Choice>
    <mc:Fallback xmlns="">
      <p:transition spd="slow" advClick="0" advTm="0">
        <p:wip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CC21DBF3-F826-C245-8FAC-26A1079CE870}"/>
              </a:ext>
            </a:extLst>
          </p:cNvPr>
          <p:cNvSpPr txBox="1"/>
          <p:nvPr/>
        </p:nvSpPr>
        <p:spPr>
          <a:xfrm>
            <a:off x="481432" y="835605"/>
            <a:ext cx="1877437" cy="461665"/>
          </a:xfrm>
          <a:prstGeom prst="rect">
            <a:avLst/>
          </a:prstGeom>
          <a:noFill/>
        </p:spPr>
        <p:txBody>
          <a:bodyPr wrap="none" rtlCol="0">
            <a:spAutoFit/>
          </a:bodyPr>
          <a:lstStyle/>
          <a:p>
            <a:r>
              <a:rPr lang="en-US" altLang="zh-CN" sz="2400" b="1" dirty="0"/>
              <a:t>3.1</a:t>
            </a:r>
            <a:r>
              <a:rPr lang="zh-CN" altLang="en-US" sz="2400" b="1" dirty="0"/>
              <a:t> 数据清洗</a:t>
            </a:r>
          </a:p>
        </p:txBody>
      </p:sp>
      <p:sp>
        <p:nvSpPr>
          <p:cNvPr id="2" name="矩形 1">
            <a:extLst>
              <a:ext uri="{FF2B5EF4-FFF2-40B4-BE49-F238E27FC236}">
                <a16:creationId xmlns:a16="http://schemas.microsoft.com/office/drawing/2014/main" id="{7A7510BD-5C0A-904A-9DDD-3C57FE182E4C}"/>
              </a:ext>
            </a:extLst>
          </p:cNvPr>
          <p:cNvSpPr/>
          <p:nvPr/>
        </p:nvSpPr>
        <p:spPr>
          <a:xfrm>
            <a:off x="481432" y="1526229"/>
            <a:ext cx="7784382" cy="923330"/>
          </a:xfrm>
          <a:prstGeom prst="rect">
            <a:avLst/>
          </a:prstGeom>
        </p:spPr>
        <p:txBody>
          <a:bodyPr wrap="square">
            <a:spAutoFit/>
          </a:bodyPr>
          <a:lstStyle/>
          <a:p>
            <a:r>
              <a:rPr lang="zh-CN" altLang="zh-CN" b="1" dirty="0"/>
              <a:t>数据清洗</a:t>
            </a:r>
            <a:r>
              <a:rPr lang="zh-CN" altLang="en-US" dirty="0"/>
              <a:t>：</a:t>
            </a:r>
            <a:r>
              <a:rPr lang="zh-CN" altLang="zh-CN" dirty="0"/>
              <a:t>对数据进行重新审查和校验的过程，目的在于删除重复信息、纠正存在的错误，并提供数据一致性。</a:t>
            </a:r>
          </a:p>
          <a:p>
            <a:endParaRPr lang="zh-CN" altLang="zh-CN" dirty="0">
              <a:latin typeface="SimHei" panose="02010609060101010101" pitchFamily="49" charset="-122"/>
              <a:ea typeface="SimHei" panose="02010609060101010101" pitchFamily="49" charset="-122"/>
            </a:endParaRPr>
          </a:p>
        </p:txBody>
      </p:sp>
      <p:pic>
        <p:nvPicPr>
          <p:cNvPr id="4" name="图片 3" descr="数据清洗原理">
            <a:extLst>
              <a:ext uri="{FF2B5EF4-FFF2-40B4-BE49-F238E27FC236}">
                <a16:creationId xmlns:a16="http://schemas.microsoft.com/office/drawing/2014/main" id="{C9C382CA-91AB-DD46-B880-43A9FF2697DA}"/>
              </a:ext>
            </a:extLst>
          </p:cNvPr>
          <p:cNvPicPr/>
          <p:nvPr/>
        </p:nvPicPr>
        <p:blipFill>
          <a:blip r:embed="rId3"/>
          <a:stretch>
            <a:fillRect/>
          </a:stretch>
        </p:blipFill>
        <p:spPr>
          <a:xfrm>
            <a:off x="1385686" y="2149981"/>
            <a:ext cx="5269230" cy="2708275"/>
          </a:xfrm>
          <a:prstGeom prst="rect">
            <a:avLst/>
          </a:prstGeom>
        </p:spPr>
      </p:pic>
    </p:spTree>
    <p:extLst>
      <p:ext uri="{BB962C8B-B14F-4D97-AF65-F5344CB8AC3E}">
        <p14:creationId xmlns:p14="http://schemas.microsoft.com/office/powerpoint/2010/main" val="2826685119"/>
      </p:ext>
    </p:extLst>
  </p:cSld>
  <p:clrMapOvr>
    <a:masterClrMapping/>
  </p:clrMapOvr>
  <mc:AlternateContent xmlns:mc="http://schemas.openxmlformats.org/markup-compatibility/2006">
    <mc:Choice xmlns:p14="http://schemas.microsoft.com/office/powerpoint/2010/main" Requires="p14">
      <p:transition spd="slow" p14:dur="1200" advClick="0" advTm="0">
        <p:wipe/>
      </p:transition>
    </mc:Choice>
    <mc:Fallback>
      <p:transition spd="slow" advClick="0" advTm="0">
        <p:wip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CC21DBF3-F826-C245-8FAC-26A1079CE870}"/>
              </a:ext>
            </a:extLst>
          </p:cNvPr>
          <p:cNvSpPr txBox="1"/>
          <p:nvPr/>
        </p:nvSpPr>
        <p:spPr>
          <a:xfrm>
            <a:off x="481432" y="835605"/>
            <a:ext cx="1877437" cy="461665"/>
          </a:xfrm>
          <a:prstGeom prst="rect">
            <a:avLst/>
          </a:prstGeom>
          <a:noFill/>
        </p:spPr>
        <p:txBody>
          <a:bodyPr wrap="none" rtlCol="0">
            <a:spAutoFit/>
          </a:bodyPr>
          <a:lstStyle/>
          <a:p>
            <a:r>
              <a:rPr lang="en-US" altLang="zh-CN" sz="2400" b="1" dirty="0"/>
              <a:t>3.1</a:t>
            </a:r>
            <a:r>
              <a:rPr lang="zh-CN" altLang="en-US" sz="2400" b="1" dirty="0"/>
              <a:t> 数据清洗</a:t>
            </a:r>
          </a:p>
        </p:txBody>
      </p:sp>
      <p:sp>
        <p:nvSpPr>
          <p:cNvPr id="3" name="矩形 2">
            <a:extLst>
              <a:ext uri="{FF2B5EF4-FFF2-40B4-BE49-F238E27FC236}">
                <a16:creationId xmlns:a16="http://schemas.microsoft.com/office/drawing/2014/main" id="{3272CAD3-DC6D-CF4C-AE4F-0E9C7CC22CFE}"/>
              </a:ext>
            </a:extLst>
          </p:cNvPr>
          <p:cNvSpPr/>
          <p:nvPr/>
        </p:nvSpPr>
        <p:spPr>
          <a:xfrm>
            <a:off x="707410" y="1694587"/>
            <a:ext cx="3302917" cy="1754326"/>
          </a:xfrm>
          <a:prstGeom prst="rect">
            <a:avLst/>
          </a:prstGeom>
        </p:spPr>
        <p:txBody>
          <a:bodyPr wrap="square">
            <a:spAutoFit/>
          </a:bodyPr>
          <a:lstStyle/>
          <a:p>
            <a:r>
              <a:rPr lang="zh-CN" altLang="zh-CN" b="1" dirty="0">
                <a:latin typeface="SimHei" panose="02010609060101010101" pitchFamily="49" charset="-122"/>
                <a:ea typeface="SimHei" panose="02010609060101010101" pitchFamily="49" charset="-122"/>
                <a:cs typeface="宋体" panose="02010600030101010101" pitchFamily="2" charset="-122"/>
              </a:rPr>
              <a:t>截断法</a:t>
            </a:r>
          </a:p>
          <a:p>
            <a:r>
              <a:rPr lang="zh-CN" altLang="zh-CN" dirty="0">
                <a:latin typeface="SimHei" panose="02010609060101010101" pitchFamily="49" charset="-122"/>
                <a:ea typeface="SimHei" panose="02010609060101010101" pitchFamily="49" charset="-122"/>
                <a:cs typeface="宋体" panose="02010600030101010101" pitchFamily="2" charset="-122"/>
              </a:rPr>
              <a:t>用于剔除进刀和退刀过程中形成的无效数据。 以</a:t>
            </a:r>
            <a:r>
              <a:rPr lang="en-US" altLang="zh-CN" dirty="0">
                <a:latin typeface="SimHei" panose="02010609060101010101" pitchFamily="49" charset="-122"/>
                <a:ea typeface="SimHei" panose="02010609060101010101" pitchFamily="49" charset="-122"/>
                <a:cs typeface="宋体" panose="02010600030101010101" pitchFamily="2" charset="-122"/>
              </a:rPr>
              <a:t>c1</a:t>
            </a:r>
            <a:r>
              <a:rPr lang="zh-CN" altLang="zh-CN" dirty="0">
                <a:latin typeface="SimHei" panose="02010609060101010101" pitchFamily="49" charset="-122"/>
                <a:ea typeface="SimHei" panose="02010609060101010101" pitchFamily="49" charset="-122"/>
                <a:cs typeface="宋体" panose="02010600030101010101" pitchFamily="2" charset="-122"/>
              </a:rPr>
              <a:t>数据集</a:t>
            </a:r>
            <a:r>
              <a:rPr lang="en-US" altLang="zh-CN" dirty="0">
                <a:latin typeface="SimHei" panose="02010609060101010101" pitchFamily="49" charset="-122"/>
                <a:ea typeface="SimHei" panose="02010609060101010101" pitchFamily="49" charset="-122"/>
                <a:cs typeface="宋体" panose="02010600030101010101" pitchFamily="2" charset="-122"/>
              </a:rPr>
              <a:t>X</a:t>
            </a:r>
            <a:r>
              <a:rPr lang="zh-CN" altLang="zh-CN" dirty="0">
                <a:latin typeface="SimHei" panose="02010609060101010101" pitchFamily="49" charset="-122"/>
                <a:ea typeface="SimHei" panose="02010609060101010101" pitchFamily="49" charset="-122"/>
                <a:cs typeface="宋体" panose="02010600030101010101" pitchFamily="2" charset="-122"/>
              </a:rPr>
              <a:t>轴铣削力的第</a:t>
            </a:r>
            <a:r>
              <a:rPr lang="en-US" altLang="zh-CN" dirty="0">
                <a:latin typeface="SimHei" panose="02010609060101010101" pitchFamily="49" charset="-122"/>
                <a:ea typeface="SimHei" panose="02010609060101010101" pitchFamily="49" charset="-122"/>
                <a:cs typeface="宋体" panose="02010600030101010101" pitchFamily="2" charset="-122"/>
              </a:rPr>
              <a:t>200</a:t>
            </a:r>
            <a:r>
              <a:rPr lang="zh-CN" altLang="zh-CN" dirty="0">
                <a:latin typeface="SimHei" panose="02010609060101010101" pitchFamily="49" charset="-122"/>
                <a:ea typeface="SimHei" panose="02010609060101010101" pitchFamily="49" charset="-122"/>
                <a:cs typeface="宋体" panose="02010600030101010101" pitchFamily="2" charset="-122"/>
              </a:rPr>
              <a:t>次铣削的时序信号为例， 图中显示了尾部无效数据</a:t>
            </a:r>
            <a:r>
              <a:rPr lang="zh-CN" altLang="en-US" dirty="0">
                <a:latin typeface="SimHei" panose="02010609060101010101" pitchFamily="49" charset="-122"/>
                <a:ea typeface="SimHei" panose="02010609060101010101" pitchFamily="49" charset="-122"/>
                <a:cs typeface="宋体" panose="02010600030101010101" pitchFamily="2" charset="-122"/>
              </a:rPr>
              <a:t>。</a:t>
            </a:r>
            <a:endParaRPr lang="zh-CN" altLang="zh-CN" dirty="0">
              <a:latin typeface="SimHei" panose="02010609060101010101" pitchFamily="49" charset="-122"/>
              <a:ea typeface="SimHei" panose="02010609060101010101" pitchFamily="49" charset="-122"/>
              <a:cs typeface="宋体" panose="02010600030101010101" pitchFamily="2" charset="-122"/>
            </a:endParaRPr>
          </a:p>
        </p:txBody>
      </p:sp>
      <p:pic>
        <p:nvPicPr>
          <p:cNvPr id="8" name="图片 7">
            <a:extLst>
              <a:ext uri="{FF2B5EF4-FFF2-40B4-BE49-F238E27FC236}">
                <a16:creationId xmlns:a16="http://schemas.microsoft.com/office/drawing/2014/main" id="{03F35155-F540-7F4E-9ADB-A763B7F9FE0B}"/>
              </a:ext>
            </a:extLst>
          </p:cNvPr>
          <p:cNvPicPr/>
          <p:nvPr/>
        </p:nvPicPr>
        <p:blipFill>
          <a:blip r:embed="rId3"/>
          <a:stretch>
            <a:fillRect/>
          </a:stretch>
        </p:blipFill>
        <p:spPr>
          <a:xfrm>
            <a:off x="4572000" y="1297270"/>
            <a:ext cx="3778929" cy="2845698"/>
          </a:xfrm>
          <a:prstGeom prst="rect">
            <a:avLst/>
          </a:prstGeom>
          <a:noFill/>
          <a:ln>
            <a:noFill/>
          </a:ln>
        </p:spPr>
      </p:pic>
    </p:spTree>
    <p:extLst>
      <p:ext uri="{BB962C8B-B14F-4D97-AF65-F5344CB8AC3E}">
        <p14:creationId xmlns:p14="http://schemas.microsoft.com/office/powerpoint/2010/main" val="1144726518"/>
      </p:ext>
    </p:extLst>
  </p:cSld>
  <p:clrMapOvr>
    <a:masterClrMapping/>
  </p:clrMapOvr>
  <mc:AlternateContent xmlns:mc="http://schemas.openxmlformats.org/markup-compatibility/2006">
    <mc:Choice xmlns:p14="http://schemas.microsoft.com/office/powerpoint/2010/main" Requires="p14">
      <p:transition spd="slow" p14:dur="1200" advClick="0" advTm="0">
        <p:wipe/>
      </p:transition>
    </mc:Choice>
    <mc:Fallback>
      <p:transition spd="slow" advClick="0" advTm="0">
        <p:wip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CC21DBF3-F826-C245-8FAC-26A1079CE870}"/>
              </a:ext>
            </a:extLst>
          </p:cNvPr>
          <p:cNvSpPr txBox="1"/>
          <p:nvPr/>
        </p:nvSpPr>
        <p:spPr>
          <a:xfrm>
            <a:off x="481432" y="835605"/>
            <a:ext cx="1877437" cy="461665"/>
          </a:xfrm>
          <a:prstGeom prst="rect">
            <a:avLst/>
          </a:prstGeom>
          <a:noFill/>
        </p:spPr>
        <p:txBody>
          <a:bodyPr wrap="none" rtlCol="0">
            <a:spAutoFit/>
          </a:bodyPr>
          <a:lstStyle/>
          <a:p>
            <a:r>
              <a:rPr lang="en-US" altLang="zh-CN" sz="2400" b="1" dirty="0"/>
              <a:t>3.1</a:t>
            </a:r>
            <a:r>
              <a:rPr lang="zh-CN" altLang="en-US" sz="2400" b="1" dirty="0"/>
              <a:t> 数据清洗</a:t>
            </a:r>
          </a:p>
        </p:txBody>
      </p:sp>
      <p:sp>
        <p:nvSpPr>
          <p:cNvPr id="3" name="矩形 2">
            <a:extLst>
              <a:ext uri="{FF2B5EF4-FFF2-40B4-BE49-F238E27FC236}">
                <a16:creationId xmlns:a16="http://schemas.microsoft.com/office/drawing/2014/main" id="{3272CAD3-DC6D-CF4C-AE4F-0E9C7CC22CFE}"/>
              </a:ext>
            </a:extLst>
          </p:cNvPr>
          <p:cNvSpPr/>
          <p:nvPr/>
        </p:nvSpPr>
        <p:spPr>
          <a:xfrm>
            <a:off x="629423" y="1905514"/>
            <a:ext cx="3158061" cy="1477328"/>
          </a:xfrm>
          <a:prstGeom prst="rect">
            <a:avLst/>
          </a:prstGeom>
        </p:spPr>
        <p:txBody>
          <a:bodyPr wrap="square">
            <a:spAutoFit/>
          </a:bodyPr>
          <a:lstStyle/>
          <a:p>
            <a:r>
              <a:rPr lang="zh-CN" altLang="zh-CN" b="1" dirty="0">
                <a:latin typeface="SimHei" panose="02010609060101010101" pitchFamily="49" charset="-122"/>
                <a:ea typeface="SimHei" panose="02010609060101010101" pitchFamily="49" charset="-122"/>
              </a:rPr>
              <a:t>滤波法</a:t>
            </a:r>
          </a:p>
          <a:p>
            <a:r>
              <a:rPr lang="en-US" altLang="zh-CN" dirty="0" err="1">
                <a:latin typeface="SimHei" panose="02010609060101010101" pitchFamily="49" charset="-122"/>
                <a:ea typeface="SimHei" panose="02010609060101010101" pitchFamily="49" charset="-122"/>
              </a:rPr>
              <a:t>hampel</a:t>
            </a:r>
            <a:r>
              <a:rPr lang="zh-CN" altLang="zh-CN" dirty="0">
                <a:latin typeface="SimHei" panose="02010609060101010101" pitchFamily="49" charset="-122"/>
                <a:ea typeface="SimHei" panose="02010609060101010101" pitchFamily="49" charset="-122"/>
              </a:rPr>
              <a:t>滤波处理，目的是剔除中间异常值数据。</a:t>
            </a:r>
            <a:r>
              <a:rPr lang="en-US" altLang="zh-CN" dirty="0" err="1">
                <a:latin typeface="SimHei" panose="02010609060101010101" pitchFamily="49" charset="-122"/>
                <a:ea typeface="SimHei" panose="02010609060101010101" pitchFamily="49" charset="-122"/>
              </a:rPr>
              <a:t>hampel</a:t>
            </a:r>
            <a:r>
              <a:rPr lang="zh-CN" altLang="zh-CN" dirty="0">
                <a:latin typeface="SimHei" panose="02010609060101010101" pitchFamily="49" charset="-122"/>
                <a:ea typeface="SimHei" panose="02010609060101010101" pitchFamily="49" charset="-122"/>
              </a:rPr>
              <a:t>滤波原理中采用了滑动窗口的机制和中值滤波的原理。 </a:t>
            </a:r>
            <a:endParaRPr lang="zh-CN" altLang="zh-CN" dirty="0">
              <a:latin typeface="SimHei" panose="02010609060101010101" pitchFamily="49" charset="-122"/>
              <a:ea typeface="SimHei" panose="02010609060101010101" pitchFamily="49" charset="-122"/>
              <a:cs typeface="宋体" panose="02010600030101010101" pitchFamily="2" charset="-122"/>
            </a:endParaRPr>
          </a:p>
        </p:txBody>
      </p:sp>
      <p:pic>
        <p:nvPicPr>
          <p:cNvPr id="5" name="图片 4">
            <a:extLst>
              <a:ext uri="{FF2B5EF4-FFF2-40B4-BE49-F238E27FC236}">
                <a16:creationId xmlns:a16="http://schemas.microsoft.com/office/drawing/2014/main" id="{FC1461C7-DFEB-1246-85B4-B97437AB2BE2}"/>
              </a:ext>
            </a:extLst>
          </p:cNvPr>
          <p:cNvPicPr/>
          <p:nvPr/>
        </p:nvPicPr>
        <p:blipFill>
          <a:blip r:embed="rId3"/>
          <a:stretch>
            <a:fillRect/>
          </a:stretch>
        </p:blipFill>
        <p:spPr>
          <a:xfrm>
            <a:off x="4441166" y="1271711"/>
            <a:ext cx="4073411" cy="2903538"/>
          </a:xfrm>
          <a:prstGeom prst="rect">
            <a:avLst/>
          </a:prstGeom>
          <a:noFill/>
          <a:ln>
            <a:noFill/>
          </a:ln>
        </p:spPr>
      </p:pic>
      <p:sp>
        <p:nvSpPr>
          <p:cNvPr id="6" name="矩形 5">
            <a:extLst>
              <a:ext uri="{FF2B5EF4-FFF2-40B4-BE49-F238E27FC236}">
                <a16:creationId xmlns:a16="http://schemas.microsoft.com/office/drawing/2014/main" id="{B1C525E5-6DDE-C941-8E67-0A8E87FBDF62}"/>
              </a:ext>
            </a:extLst>
          </p:cNvPr>
          <p:cNvSpPr/>
          <p:nvPr/>
        </p:nvSpPr>
        <p:spPr>
          <a:xfrm>
            <a:off x="629423" y="4307895"/>
            <a:ext cx="6811840" cy="369332"/>
          </a:xfrm>
          <a:prstGeom prst="rect">
            <a:avLst/>
          </a:prstGeom>
        </p:spPr>
        <p:txBody>
          <a:bodyPr wrap="square">
            <a:spAutoFit/>
          </a:bodyPr>
          <a:lstStyle/>
          <a:p>
            <a:r>
              <a:rPr lang="zh-CN" altLang="en-US" b="1" dirty="0">
                <a:latin typeface="SimHei" panose="02010609060101010101" pitchFamily="49" charset="-122"/>
                <a:ea typeface="SimHei" panose="02010609060101010101" pitchFamily="49" charset="-122"/>
                <a:cs typeface="宋体" panose="02010600030101010101" pitchFamily="2" charset="-122"/>
              </a:rPr>
              <a:t>数据清洗常用方法：</a:t>
            </a:r>
            <a:r>
              <a:rPr lang="zh-CN" altLang="en-US" dirty="0">
                <a:latin typeface="SimHei" panose="02010609060101010101" pitchFamily="49" charset="-122"/>
                <a:ea typeface="SimHei" panose="02010609060101010101" pitchFamily="49" charset="-122"/>
                <a:cs typeface="宋体" panose="02010600030101010101" pitchFamily="2" charset="-122"/>
              </a:rPr>
              <a:t>小波包分析、转换构造、一致化处理</a:t>
            </a:r>
            <a:r>
              <a:rPr lang="en-US" altLang="zh-CN" dirty="0">
                <a:latin typeface="SimHei" panose="02010609060101010101" pitchFamily="49" charset="-122"/>
                <a:ea typeface="SimHei" panose="02010609060101010101" pitchFamily="49" charset="-122"/>
                <a:cs typeface="宋体" panose="02010600030101010101" pitchFamily="2" charset="-122"/>
              </a:rPr>
              <a:t>……</a:t>
            </a:r>
            <a:endParaRPr lang="zh-CN" altLang="zh-CN" dirty="0">
              <a:latin typeface="SimHei" panose="02010609060101010101" pitchFamily="49" charset="-122"/>
              <a:ea typeface="SimHei" panose="02010609060101010101" pitchFamily="49" charset="-122"/>
              <a:cs typeface="宋体" panose="02010600030101010101" pitchFamily="2" charset="-122"/>
            </a:endParaRPr>
          </a:p>
        </p:txBody>
      </p:sp>
    </p:spTree>
    <p:extLst>
      <p:ext uri="{BB962C8B-B14F-4D97-AF65-F5344CB8AC3E}">
        <p14:creationId xmlns:p14="http://schemas.microsoft.com/office/powerpoint/2010/main" val="1016883504"/>
      </p:ext>
    </p:extLst>
  </p:cSld>
  <p:clrMapOvr>
    <a:masterClrMapping/>
  </p:clrMapOvr>
  <mc:AlternateContent xmlns:mc="http://schemas.openxmlformats.org/markup-compatibility/2006">
    <mc:Choice xmlns:p14="http://schemas.microsoft.com/office/powerpoint/2010/main" Requires="p14">
      <p:transition spd="slow" p14:dur="1200" advClick="0" advTm="0">
        <p:wipe/>
      </p:transition>
    </mc:Choice>
    <mc:Fallback>
      <p:transition spd="slow" advClick="0" advTm="0">
        <p:wip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CC21DBF3-F826-C245-8FAC-26A1079CE870}"/>
              </a:ext>
            </a:extLst>
          </p:cNvPr>
          <p:cNvSpPr txBox="1"/>
          <p:nvPr/>
        </p:nvSpPr>
        <p:spPr>
          <a:xfrm>
            <a:off x="481432" y="835605"/>
            <a:ext cx="1877437" cy="461665"/>
          </a:xfrm>
          <a:prstGeom prst="rect">
            <a:avLst/>
          </a:prstGeom>
          <a:noFill/>
        </p:spPr>
        <p:txBody>
          <a:bodyPr wrap="none" rtlCol="0">
            <a:spAutoFit/>
          </a:bodyPr>
          <a:lstStyle/>
          <a:p>
            <a:r>
              <a:rPr lang="en-US" altLang="zh-CN" sz="2400" b="1" dirty="0"/>
              <a:t>3.2</a:t>
            </a:r>
            <a:r>
              <a:rPr lang="zh-CN" altLang="en-US" sz="2400" b="1" dirty="0"/>
              <a:t> 数据降维</a:t>
            </a:r>
          </a:p>
        </p:txBody>
      </p:sp>
      <p:sp>
        <p:nvSpPr>
          <p:cNvPr id="2" name="矩形 1">
            <a:extLst>
              <a:ext uri="{FF2B5EF4-FFF2-40B4-BE49-F238E27FC236}">
                <a16:creationId xmlns:a16="http://schemas.microsoft.com/office/drawing/2014/main" id="{7A7510BD-5C0A-904A-9DDD-3C57FE182E4C}"/>
              </a:ext>
            </a:extLst>
          </p:cNvPr>
          <p:cNvSpPr/>
          <p:nvPr/>
        </p:nvSpPr>
        <p:spPr>
          <a:xfrm>
            <a:off x="481432" y="1372320"/>
            <a:ext cx="3502094" cy="646331"/>
          </a:xfrm>
          <a:prstGeom prst="rect">
            <a:avLst/>
          </a:prstGeom>
        </p:spPr>
        <p:txBody>
          <a:bodyPr wrap="square">
            <a:spAutoFit/>
          </a:bodyPr>
          <a:lstStyle/>
          <a:p>
            <a:r>
              <a:rPr lang="zh-CN" altLang="zh-CN" b="1" dirty="0">
                <a:latin typeface="SimHei" panose="02010609060101010101" pitchFamily="49" charset="-122"/>
                <a:ea typeface="SimHei" panose="02010609060101010101" pitchFamily="49" charset="-122"/>
              </a:rPr>
              <a:t>维度</a:t>
            </a:r>
            <a:r>
              <a:rPr lang="zh-CN" altLang="zh-CN" dirty="0">
                <a:latin typeface="SimHei" panose="02010609060101010101" pitchFamily="49" charset="-122"/>
                <a:ea typeface="SimHei" panose="02010609060101010101" pitchFamily="49" charset="-122"/>
              </a:rPr>
              <a:t>：一组数据的组织形式</a:t>
            </a:r>
            <a:r>
              <a:rPr lang="en-US" altLang="zh-CN" dirty="0">
                <a:latin typeface="SimHei" panose="02010609060101010101" pitchFamily="49" charset="-122"/>
                <a:ea typeface="SimHei" panose="02010609060101010101" pitchFamily="49" charset="-122"/>
              </a:rPr>
              <a:t>	</a:t>
            </a:r>
            <a:endParaRPr lang="zh-CN" altLang="zh-CN" dirty="0">
              <a:latin typeface="SimHei" panose="02010609060101010101" pitchFamily="49" charset="-122"/>
              <a:ea typeface="SimHei" panose="02010609060101010101" pitchFamily="49" charset="-122"/>
            </a:endParaRPr>
          </a:p>
        </p:txBody>
      </p:sp>
      <p:graphicFrame>
        <p:nvGraphicFramePr>
          <p:cNvPr id="3" name="表格 3">
            <a:extLst>
              <a:ext uri="{FF2B5EF4-FFF2-40B4-BE49-F238E27FC236}">
                <a16:creationId xmlns:a16="http://schemas.microsoft.com/office/drawing/2014/main" id="{7A886630-0C3E-434A-8DF7-5CFF2C23E7D5}"/>
              </a:ext>
            </a:extLst>
          </p:cNvPr>
          <p:cNvGraphicFramePr>
            <a:graphicFrameLocks noGrp="1"/>
          </p:cNvGraphicFramePr>
          <p:nvPr>
            <p:extLst>
              <p:ext uri="{D42A27DB-BD31-4B8C-83A1-F6EECF244321}">
                <p14:modId xmlns:p14="http://schemas.microsoft.com/office/powerpoint/2010/main" val="566005293"/>
              </p:ext>
            </p:extLst>
          </p:nvPr>
        </p:nvGraphicFramePr>
        <p:xfrm>
          <a:off x="5047307" y="2196288"/>
          <a:ext cx="3897516" cy="1280160"/>
        </p:xfrm>
        <a:graphic>
          <a:graphicData uri="http://schemas.openxmlformats.org/drawingml/2006/table">
            <a:tbl>
              <a:tblPr firstRow="1" bandRow="1">
                <a:tableStyleId>{5940675A-B579-460E-94D1-54222C63F5DA}</a:tableStyleId>
              </a:tblPr>
              <a:tblGrid>
                <a:gridCol w="699878">
                  <a:extLst>
                    <a:ext uri="{9D8B030D-6E8A-4147-A177-3AD203B41FA5}">
                      <a16:colId xmlns:a16="http://schemas.microsoft.com/office/drawing/2014/main" val="737259364"/>
                    </a:ext>
                  </a:extLst>
                </a:gridCol>
                <a:gridCol w="2249779">
                  <a:extLst>
                    <a:ext uri="{9D8B030D-6E8A-4147-A177-3AD203B41FA5}">
                      <a16:colId xmlns:a16="http://schemas.microsoft.com/office/drawing/2014/main" val="2228113328"/>
                    </a:ext>
                  </a:extLst>
                </a:gridCol>
                <a:gridCol w="947859">
                  <a:extLst>
                    <a:ext uri="{9D8B030D-6E8A-4147-A177-3AD203B41FA5}">
                      <a16:colId xmlns:a16="http://schemas.microsoft.com/office/drawing/2014/main" val="3267300098"/>
                    </a:ext>
                  </a:extLst>
                </a:gridCol>
              </a:tblGrid>
              <a:tr h="370840">
                <a:tc>
                  <a:txBody>
                    <a:bodyPr/>
                    <a:lstStyle/>
                    <a:p>
                      <a:pPr algn="ctr"/>
                      <a:r>
                        <a:rPr lang="zh-CN" altLang="zh-CN" sz="1100" dirty="0"/>
                        <a:t>一维数据</a:t>
                      </a:r>
                      <a:endParaRPr lang="zh-CN" altLang="en-US" sz="1100" dirty="0"/>
                    </a:p>
                  </a:txBody>
                  <a:tcPr/>
                </a:tc>
                <a:tc>
                  <a:txBody>
                    <a:bodyPr/>
                    <a:lstStyle/>
                    <a:p>
                      <a:r>
                        <a:rPr lang="zh-CN" altLang="zh-CN" sz="1100" dirty="0"/>
                        <a:t>对等关系的有序或无序数据构成</a:t>
                      </a:r>
                      <a:endParaRPr lang="zh-CN" altLang="en-US" sz="1100" dirty="0"/>
                    </a:p>
                  </a:txBody>
                  <a:tcPr/>
                </a:tc>
                <a:tc>
                  <a:txBody>
                    <a:bodyPr/>
                    <a:lstStyle/>
                    <a:p>
                      <a:r>
                        <a:rPr lang="zh-CN" altLang="zh-CN" sz="1100" dirty="0"/>
                        <a:t>集合类型</a:t>
                      </a:r>
                      <a:endParaRPr lang="zh-CN" altLang="en-US" sz="1100" dirty="0"/>
                    </a:p>
                  </a:txBody>
                  <a:tcPr/>
                </a:tc>
                <a:extLst>
                  <a:ext uri="{0D108BD9-81ED-4DB2-BD59-A6C34878D82A}">
                    <a16:rowId xmlns:a16="http://schemas.microsoft.com/office/drawing/2014/main" val="1702500121"/>
                  </a:ext>
                </a:extLst>
              </a:tr>
              <a:tr h="370840">
                <a:tc>
                  <a:txBody>
                    <a:bodyPr/>
                    <a:lstStyle/>
                    <a:p>
                      <a:pPr algn="ctr"/>
                      <a:r>
                        <a:rPr lang="zh-CN" altLang="zh-CN" sz="1100" dirty="0"/>
                        <a:t>二维数据</a:t>
                      </a:r>
                      <a:endParaRPr lang="zh-CN" altLang="en-US" sz="1100" dirty="0"/>
                    </a:p>
                  </a:txBody>
                  <a:tcPr/>
                </a:tc>
                <a:tc>
                  <a:txBody>
                    <a:bodyPr/>
                    <a:lstStyle/>
                    <a:p>
                      <a:r>
                        <a:rPr lang="zh-CN" altLang="zh-CN" sz="1100" dirty="0"/>
                        <a:t>由多个一维数据构成，是一维数据的组合形式</a:t>
                      </a:r>
                      <a:endParaRPr lang="zh-CN" altLang="en-US" sz="1100" dirty="0"/>
                    </a:p>
                  </a:txBody>
                  <a:tcPr/>
                </a:tc>
                <a:tc>
                  <a:txBody>
                    <a:bodyPr/>
                    <a:lstStyle/>
                    <a:p>
                      <a:r>
                        <a:rPr lang="zh-CN" altLang="en-US" sz="1100" dirty="0"/>
                        <a:t>表格</a:t>
                      </a:r>
                    </a:p>
                  </a:txBody>
                  <a:tcPr/>
                </a:tc>
                <a:extLst>
                  <a:ext uri="{0D108BD9-81ED-4DB2-BD59-A6C34878D82A}">
                    <a16:rowId xmlns:a16="http://schemas.microsoft.com/office/drawing/2014/main" val="4042811445"/>
                  </a:ext>
                </a:extLst>
              </a:tr>
              <a:tr h="370840">
                <a:tc>
                  <a:txBody>
                    <a:bodyPr/>
                    <a:lstStyle/>
                    <a:p>
                      <a:pPr algn="ctr"/>
                      <a:r>
                        <a:rPr lang="zh-CN" altLang="zh-CN" sz="1100" dirty="0"/>
                        <a:t>多维数据</a:t>
                      </a:r>
                      <a:endParaRPr lang="zh-CN" altLang="en-US" sz="1100" dirty="0"/>
                    </a:p>
                  </a:txBody>
                  <a:tcPr/>
                </a:tc>
                <a:tc>
                  <a:txBody>
                    <a:bodyPr/>
                    <a:lstStyle/>
                    <a:p>
                      <a:r>
                        <a:rPr lang="zh-CN" altLang="zh-CN" sz="1100" dirty="0"/>
                        <a:t>一维或二维数据在新维度上扩展形式</a:t>
                      </a:r>
                      <a:endParaRPr lang="zh-CN" alt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100" dirty="0"/>
                        <a:t>字典、</a:t>
                      </a:r>
                      <a:r>
                        <a:rPr lang="en-US" altLang="zh-CN" sz="1100" dirty="0"/>
                        <a:t>JSON</a:t>
                      </a:r>
                      <a:r>
                        <a:rPr lang="zh-CN" altLang="zh-CN" sz="1100" dirty="0"/>
                        <a:t>、</a:t>
                      </a:r>
                      <a:r>
                        <a:rPr lang="en-US" altLang="zh-CN" sz="1100" dirty="0"/>
                        <a:t>XML</a:t>
                      </a:r>
                      <a:endParaRPr lang="zh-CN" altLang="en-US" sz="1100" dirty="0"/>
                    </a:p>
                  </a:txBody>
                  <a:tcPr/>
                </a:tc>
                <a:extLst>
                  <a:ext uri="{0D108BD9-81ED-4DB2-BD59-A6C34878D82A}">
                    <a16:rowId xmlns:a16="http://schemas.microsoft.com/office/drawing/2014/main" val="2907564048"/>
                  </a:ext>
                </a:extLst>
              </a:tr>
            </a:tbl>
          </a:graphicData>
        </a:graphic>
      </p:graphicFrame>
      <p:sp>
        <p:nvSpPr>
          <p:cNvPr id="4" name="矩形 3">
            <a:extLst>
              <a:ext uri="{FF2B5EF4-FFF2-40B4-BE49-F238E27FC236}">
                <a16:creationId xmlns:a16="http://schemas.microsoft.com/office/drawing/2014/main" id="{AD6091DF-0435-904B-B609-1859C41F889A}"/>
              </a:ext>
            </a:extLst>
          </p:cNvPr>
          <p:cNvSpPr/>
          <p:nvPr/>
        </p:nvSpPr>
        <p:spPr>
          <a:xfrm>
            <a:off x="475307" y="1855164"/>
            <a:ext cx="4572000" cy="2862322"/>
          </a:xfrm>
          <a:prstGeom prst="rect">
            <a:avLst/>
          </a:prstGeom>
        </p:spPr>
        <p:txBody>
          <a:bodyPr>
            <a:spAutoFit/>
          </a:bodyPr>
          <a:lstStyle/>
          <a:p>
            <a:r>
              <a:rPr lang="zh-CN" altLang="zh-CN" b="1" dirty="0">
                <a:latin typeface="SimHei" panose="02010609060101010101" pitchFamily="49" charset="-122"/>
                <a:ea typeface="SimHei" panose="02010609060101010101" pitchFamily="49" charset="-122"/>
                <a:cs typeface="宋体" panose="02010600030101010101" pitchFamily="2" charset="-122"/>
              </a:rPr>
              <a:t>为什么进行数据降维</a:t>
            </a:r>
          </a:p>
          <a:p>
            <a:r>
              <a:rPr lang="en-US" altLang="zh-CN" dirty="0">
                <a:latin typeface="SimHei" panose="02010609060101010101" pitchFamily="49" charset="-122"/>
                <a:ea typeface="SimHei" panose="02010609060101010101" pitchFamily="49" charset="-122"/>
                <a:cs typeface="宋体" panose="02010600030101010101" pitchFamily="2" charset="-122"/>
              </a:rPr>
              <a:t>1</a:t>
            </a:r>
            <a:r>
              <a:rPr lang="zh-CN" altLang="zh-CN" dirty="0">
                <a:latin typeface="SimHei" panose="02010609060101010101" pitchFamily="49" charset="-122"/>
                <a:ea typeface="SimHei" panose="02010609060101010101" pitchFamily="49" charset="-122"/>
                <a:cs typeface="宋体" panose="02010600030101010101" pitchFamily="2" charset="-122"/>
              </a:rPr>
              <a:t>）数据的多重共线性导致特征属性之间存在着相互关联关系。多重共线性会导致解的空间不稳定， 从而导致模型的泛化能力弱；</a:t>
            </a:r>
          </a:p>
          <a:p>
            <a:r>
              <a:rPr lang="en-US" altLang="zh-CN" dirty="0">
                <a:latin typeface="SimHei" panose="02010609060101010101" pitchFamily="49" charset="-122"/>
                <a:ea typeface="SimHei" panose="02010609060101010101" pitchFamily="49" charset="-122"/>
                <a:cs typeface="宋体" panose="02010600030101010101" pitchFamily="2" charset="-122"/>
              </a:rPr>
              <a:t>2</a:t>
            </a:r>
            <a:r>
              <a:rPr lang="zh-CN" altLang="zh-CN" dirty="0">
                <a:latin typeface="SimHei" panose="02010609060101010101" pitchFamily="49" charset="-122"/>
                <a:ea typeface="SimHei" panose="02010609060101010101" pitchFamily="49" charset="-122"/>
                <a:cs typeface="宋体" panose="02010600030101010101" pitchFamily="2" charset="-122"/>
              </a:rPr>
              <a:t>）高纬空间样本具有稀疏性，导致模型比较难找到数据特征；</a:t>
            </a:r>
          </a:p>
          <a:p>
            <a:r>
              <a:rPr lang="en-US" altLang="zh-CN" dirty="0">
                <a:latin typeface="SimHei" panose="02010609060101010101" pitchFamily="49" charset="-122"/>
                <a:ea typeface="SimHei" panose="02010609060101010101" pitchFamily="49" charset="-122"/>
                <a:cs typeface="宋体" panose="02010600030101010101" pitchFamily="2" charset="-122"/>
              </a:rPr>
              <a:t>3</a:t>
            </a:r>
            <a:r>
              <a:rPr lang="zh-CN" altLang="zh-CN" dirty="0">
                <a:latin typeface="SimHei" panose="02010609060101010101" pitchFamily="49" charset="-122"/>
                <a:ea typeface="SimHei" panose="02010609060101010101" pitchFamily="49" charset="-122"/>
                <a:cs typeface="宋体" panose="02010600030101010101" pitchFamily="2" charset="-122"/>
              </a:rPr>
              <a:t>）过多的变量会妨碍模型查找规律；</a:t>
            </a:r>
          </a:p>
          <a:p>
            <a:r>
              <a:rPr lang="en-US" altLang="zh-CN" dirty="0">
                <a:latin typeface="SimHei" panose="02010609060101010101" pitchFamily="49" charset="-122"/>
                <a:ea typeface="SimHei" panose="02010609060101010101" pitchFamily="49" charset="-122"/>
                <a:cs typeface="宋体" panose="02010600030101010101" pitchFamily="2" charset="-122"/>
              </a:rPr>
              <a:t>4</a:t>
            </a:r>
            <a:r>
              <a:rPr lang="zh-CN" altLang="zh-CN" dirty="0">
                <a:latin typeface="SimHei" panose="02010609060101010101" pitchFamily="49" charset="-122"/>
                <a:ea typeface="SimHei" panose="02010609060101010101" pitchFamily="49" charset="-122"/>
                <a:cs typeface="宋体" panose="02010600030101010101" pitchFamily="2" charset="-122"/>
              </a:rPr>
              <a:t>）仅仅考虑单个变量对于目标属性的影响可能忽略变量之间的潜在关系。</a:t>
            </a:r>
          </a:p>
        </p:txBody>
      </p:sp>
    </p:spTree>
    <p:extLst>
      <p:ext uri="{BB962C8B-B14F-4D97-AF65-F5344CB8AC3E}">
        <p14:creationId xmlns:p14="http://schemas.microsoft.com/office/powerpoint/2010/main" val="1470131625"/>
      </p:ext>
    </p:extLst>
  </p:cSld>
  <p:clrMapOvr>
    <a:masterClrMapping/>
  </p:clrMapOvr>
  <mc:AlternateContent xmlns:mc="http://schemas.openxmlformats.org/markup-compatibility/2006">
    <mc:Choice xmlns:p14="http://schemas.microsoft.com/office/powerpoint/2010/main" Requires="p14">
      <p:transition spd="slow" p14:dur="1200" advClick="0" advTm="0">
        <p:wipe/>
      </p:transition>
    </mc:Choice>
    <mc:Fallback>
      <p:transition spd="slow" advClick="0" advTm="0">
        <p:wip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CC21DBF3-F826-C245-8FAC-26A1079CE870}"/>
              </a:ext>
            </a:extLst>
          </p:cNvPr>
          <p:cNvSpPr txBox="1"/>
          <p:nvPr/>
        </p:nvSpPr>
        <p:spPr>
          <a:xfrm>
            <a:off x="481432" y="835605"/>
            <a:ext cx="1877437" cy="461665"/>
          </a:xfrm>
          <a:prstGeom prst="rect">
            <a:avLst/>
          </a:prstGeom>
          <a:noFill/>
        </p:spPr>
        <p:txBody>
          <a:bodyPr wrap="none" rtlCol="0">
            <a:spAutoFit/>
          </a:bodyPr>
          <a:lstStyle/>
          <a:p>
            <a:r>
              <a:rPr lang="en-US" altLang="zh-CN" sz="2400" b="1" dirty="0"/>
              <a:t>3.2 </a:t>
            </a:r>
            <a:r>
              <a:rPr lang="zh-CN" altLang="en-US" sz="2400" b="1" dirty="0"/>
              <a:t>数据降维</a:t>
            </a:r>
          </a:p>
        </p:txBody>
      </p:sp>
      <p:sp>
        <p:nvSpPr>
          <p:cNvPr id="2" name="矩形 1">
            <a:extLst>
              <a:ext uri="{FF2B5EF4-FFF2-40B4-BE49-F238E27FC236}">
                <a16:creationId xmlns:a16="http://schemas.microsoft.com/office/drawing/2014/main" id="{7A7510BD-5C0A-904A-9DDD-3C57FE182E4C}"/>
              </a:ext>
            </a:extLst>
          </p:cNvPr>
          <p:cNvSpPr/>
          <p:nvPr/>
        </p:nvSpPr>
        <p:spPr>
          <a:xfrm>
            <a:off x="561527" y="1739892"/>
            <a:ext cx="3456825" cy="2339102"/>
          </a:xfrm>
          <a:prstGeom prst="rect">
            <a:avLst/>
          </a:prstGeom>
        </p:spPr>
        <p:txBody>
          <a:bodyPr wrap="square">
            <a:spAutoFit/>
          </a:bodyPr>
          <a:lstStyle/>
          <a:p>
            <a:r>
              <a:rPr lang="zh-CN" altLang="zh-CN" sz="2000" dirty="0"/>
              <a:t>常用数据降维方法</a:t>
            </a:r>
          </a:p>
          <a:p>
            <a:r>
              <a:rPr lang="en-US" altLang="zh-CN" dirty="0"/>
              <a:t>• </a:t>
            </a:r>
            <a:r>
              <a:rPr lang="zh-CN" altLang="zh-CN" dirty="0"/>
              <a:t>主成分分析法（</a:t>
            </a:r>
            <a:r>
              <a:rPr lang="en-US" altLang="zh-CN" dirty="0"/>
              <a:t>PCA</a:t>
            </a:r>
            <a:r>
              <a:rPr lang="zh-CN" altLang="zh-CN" dirty="0"/>
              <a:t>）</a:t>
            </a:r>
          </a:p>
          <a:p>
            <a:r>
              <a:rPr lang="en-US" altLang="zh-CN" dirty="0"/>
              <a:t>• </a:t>
            </a:r>
            <a:r>
              <a:rPr lang="zh-CN" altLang="zh-CN" dirty="0"/>
              <a:t>核化线性降维（</a:t>
            </a:r>
            <a:r>
              <a:rPr lang="en-US" altLang="zh-CN" dirty="0"/>
              <a:t>KPCA</a:t>
            </a:r>
            <a:r>
              <a:rPr lang="zh-CN" altLang="zh-CN" dirty="0"/>
              <a:t>）</a:t>
            </a:r>
          </a:p>
          <a:p>
            <a:r>
              <a:rPr lang="en-US" altLang="zh-CN" dirty="0"/>
              <a:t>• </a:t>
            </a:r>
            <a:r>
              <a:rPr lang="zh-CN" altLang="zh-CN" dirty="0"/>
              <a:t>主成分回归（</a:t>
            </a:r>
            <a:r>
              <a:rPr lang="en-US" altLang="zh-CN" dirty="0"/>
              <a:t>PCR</a:t>
            </a:r>
            <a:r>
              <a:rPr lang="zh-CN" altLang="zh-CN" dirty="0"/>
              <a:t>）</a:t>
            </a:r>
          </a:p>
          <a:p>
            <a:r>
              <a:rPr lang="en-US" altLang="zh-CN" dirty="0"/>
              <a:t>• </a:t>
            </a:r>
            <a:r>
              <a:rPr lang="zh-CN" altLang="zh-CN" dirty="0"/>
              <a:t>偏最小二乘回归（</a:t>
            </a:r>
            <a:r>
              <a:rPr lang="en-US" altLang="zh-CN" dirty="0"/>
              <a:t>PLSR</a:t>
            </a:r>
            <a:r>
              <a:rPr lang="zh-CN" altLang="zh-CN" dirty="0"/>
              <a:t>）</a:t>
            </a:r>
          </a:p>
          <a:p>
            <a:r>
              <a:rPr lang="en-US" altLang="zh-CN" dirty="0"/>
              <a:t>• </a:t>
            </a:r>
            <a:r>
              <a:rPr lang="zh-CN" altLang="zh-CN" dirty="0"/>
              <a:t>萨蒙映射</a:t>
            </a:r>
          </a:p>
          <a:p>
            <a:r>
              <a:rPr lang="en-US" altLang="zh-CN" dirty="0"/>
              <a:t>• </a:t>
            </a:r>
            <a:r>
              <a:rPr lang="zh-CN" altLang="zh-CN" dirty="0"/>
              <a:t>多维尺度分析法（</a:t>
            </a:r>
            <a:r>
              <a:rPr lang="en-US" altLang="zh-CN" dirty="0"/>
              <a:t>MDS</a:t>
            </a:r>
            <a:r>
              <a:rPr lang="zh-CN" altLang="zh-CN" dirty="0"/>
              <a:t>）</a:t>
            </a:r>
            <a:endParaRPr lang="en-US" altLang="zh-CN" dirty="0"/>
          </a:p>
          <a:p>
            <a:r>
              <a:rPr lang="en-US" altLang="zh-CN" dirty="0"/>
              <a:t>……</a:t>
            </a:r>
            <a:endParaRPr lang="zh-CN" altLang="zh-CN" dirty="0"/>
          </a:p>
        </p:txBody>
      </p:sp>
      <p:pic>
        <p:nvPicPr>
          <p:cNvPr id="4" name="图片 3">
            <a:extLst>
              <a:ext uri="{FF2B5EF4-FFF2-40B4-BE49-F238E27FC236}">
                <a16:creationId xmlns:a16="http://schemas.microsoft.com/office/drawing/2014/main" id="{A6260553-0E55-3046-8954-D3997C4114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4708" y="1966801"/>
            <a:ext cx="5156180" cy="1708905"/>
          </a:xfrm>
          <a:prstGeom prst="rect">
            <a:avLst/>
          </a:prstGeom>
        </p:spPr>
      </p:pic>
      <p:sp>
        <p:nvSpPr>
          <p:cNvPr id="7" name="矩形 6">
            <a:extLst>
              <a:ext uri="{FF2B5EF4-FFF2-40B4-BE49-F238E27FC236}">
                <a16:creationId xmlns:a16="http://schemas.microsoft.com/office/drawing/2014/main" id="{404E8478-77A1-1B40-AD38-7EB4F3700242}"/>
              </a:ext>
            </a:extLst>
          </p:cNvPr>
          <p:cNvSpPr/>
          <p:nvPr/>
        </p:nvSpPr>
        <p:spPr>
          <a:xfrm>
            <a:off x="6181141" y="3764115"/>
            <a:ext cx="862455" cy="276999"/>
          </a:xfrm>
          <a:prstGeom prst="rect">
            <a:avLst/>
          </a:prstGeom>
        </p:spPr>
        <p:txBody>
          <a:bodyPr wrap="square">
            <a:spAutoFit/>
          </a:bodyPr>
          <a:lstStyle/>
          <a:p>
            <a:r>
              <a:rPr lang="zh-CN" altLang="en-US" sz="1200" dirty="0">
                <a:latin typeface="SimHei" panose="02010609060101010101" pitchFamily="49" charset="-122"/>
                <a:ea typeface="SimHei" panose="02010609060101010101" pitchFamily="49" charset="-122"/>
                <a:cs typeface="宋体" panose="02010600030101010101" pitchFamily="2" charset="-122"/>
              </a:rPr>
              <a:t>数据降维</a:t>
            </a:r>
            <a:endParaRPr lang="zh-CN" altLang="zh-CN" sz="1200" dirty="0">
              <a:latin typeface="SimHei" panose="02010609060101010101" pitchFamily="49" charset="-122"/>
              <a:ea typeface="SimHei" panose="02010609060101010101" pitchFamily="49" charset="-122"/>
              <a:cs typeface="宋体" panose="02010600030101010101" pitchFamily="2" charset="-122"/>
            </a:endParaRPr>
          </a:p>
        </p:txBody>
      </p:sp>
    </p:spTree>
    <p:extLst>
      <p:ext uri="{BB962C8B-B14F-4D97-AF65-F5344CB8AC3E}">
        <p14:creationId xmlns:p14="http://schemas.microsoft.com/office/powerpoint/2010/main" val="3985115918"/>
      </p:ext>
    </p:extLst>
  </p:cSld>
  <p:clrMapOvr>
    <a:masterClrMapping/>
  </p:clrMapOvr>
  <mc:AlternateContent xmlns:mc="http://schemas.openxmlformats.org/markup-compatibility/2006">
    <mc:Choice xmlns:p14="http://schemas.microsoft.com/office/powerpoint/2010/main" Requires="p14">
      <p:transition spd="slow" p14:dur="1200" advClick="0" advTm="0">
        <p:wipe/>
      </p:transition>
    </mc:Choice>
    <mc:Fallback>
      <p:transition spd="slow" advClick="0" advTm="0">
        <p:wip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CC21DBF3-F826-C245-8FAC-26A1079CE870}"/>
              </a:ext>
            </a:extLst>
          </p:cNvPr>
          <p:cNvSpPr txBox="1"/>
          <p:nvPr/>
        </p:nvSpPr>
        <p:spPr>
          <a:xfrm>
            <a:off x="481432" y="835605"/>
            <a:ext cx="1877437" cy="461665"/>
          </a:xfrm>
          <a:prstGeom prst="rect">
            <a:avLst/>
          </a:prstGeom>
          <a:noFill/>
        </p:spPr>
        <p:txBody>
          <a:bodyPr wrap="none" rtlCol="0">
            <a:spAutoFit/>
          </a:bodyPr>
          <a:lstStyle/>
          <a:p>
            <a:r>
              <a:rPr lang="en-US" altLang="zh-CN" sz="2400" b="1" dirty="0"/>
              <a:t>3.3</a:t>
            </a:r>
            <a:r>
              <a:rPr lang="zh-CN" altLang="en-US" sz="2400" b="1" dirty="0"/>
              <a:t> 数据采样</a:t>
            </a:r>
          </a:p>
        </p:txBody>
      </p:sp>
      <p:sp>
        <p:nvSpPr>
          <p:cNvPr id="2" name="矩形 1">
            <a:extLst>
              <a:ext uri="{FF2B5EF4-FFF2-40B4-BE49-F238E27FC236}">
                <a16:creationId xmlns:a16="http://schemas.microsoft.com/office/drawing/2014/main" id="{7A7510BD-5C0A-904A-9DDD-3C57FE182E4C}"/>
              </a:ext>
            </a:extLst>
          </p:cNvPr>
          <p:cNvSpPr/>
          <p:nvPr/>
        </p:nvSpPr>
        <p:spPr>
          <a:xfrm>
            <a:off x="481432" y="1386807"/>
            <a:ext cx="3221435" cy="3416320"/>
          </a:xfrm>
          <a:prstGeom prst="rect">
            <a:avLst/>
          </a:prstGeom>
        </p:spPr>
        <p:txBody>
          <a:bodyPr wrap="square">
            <a:spAutoFit/>
          </a:bodyPr>
          <a:lstStyle/>
          <a:p>
            <a:r>
              <a:rPr lang="zh-CN" altLang="en-US" b="1" dirty="0"/>
              <a:t>数据</a:t>
            </a:r>
            <a:r>
              <a:rPr lang="zh-CN" altLang="zh-CN" b="1" dirty="0"/>
              <a:t>采样</a:t>
            </a:r>
            <a:endParaRPr lang="en-US" altLang="zh-CN" b="1" dirty="0"/>
          </a:p>
          <a:p>
            <a:endParaRPr lang="en-US" altLang="zh-CN" b="1" dirty="0"/>
          </a:p>
          <a:p>
            <a:r>
              <a:rPr lang="zh-CN" altLang="zh-CN" dirty="0"/>
              <a:t>下采样：对于一个样值序列间隔几个样值取样一次，这样得到新序列就是原序列的下采样</a:t>
            </a:r>
            <a:r>
              <a:rPr lang="zh-CN" altLang="en-US" dirty="0"/>
              <a:t>。（</a:t>
            </a:r>
            <a:r>
              <a:rPr lang="zh-CN" altLang="zh-CN" dirty="0">
                <a:solidFill>
                  <a:srgbClr val="FF0000"/>
                </a:solidFill>
              </a:rPr>
              <a:t>本案例原始数据庞大，便于分析处理</a:t>
            </a:r>
            <a:r>
              <a:rPr lang="zh-CN" altLang="en-US" dirty="0"/>
              <a:t>）</a:t>
            </a:r>
            <a:endParaRPr lang="en-US" altLang="zh-CN" dirty="0"/>
          </a:p>
          <a:p>
            <a:endParaRPr lang="zh-CN" altLang="zh-CN" dirty="0"/>
          </a:p>
          <a:p>
            <a:r>
              <a:rPr lang="zh-CN" altLang="zh-CN" dirty="0"/>
              <a:t>上采样：上采样是下采样的逆过程，也称增取样或内插，图像的放大。</a:t>
            </a:r>
          </a:p>
          <a:p>
            <a:endParaRPr lang="zh-CN" altLang="zh-CN" dirty="0">
              <a:latin typeface="SimHei" panose="02010609060101010101" pitchFamily="49" charset="-122"/>
              <a:ea typeface="SimHei" panose="02010609060101010101" pitchFamily="49" charset="-122"/>
            </a:endParaRPr>
          </a:p>
        </p:txBody>
      </p:sp>
      <p:pic>
        <p:nvPicPr>
          <p:cNvPr id="4" name="图片 3">
            <a:extLst>
              <a:ext uri="{FF2B5EF4-FFF2-40B4-BE49-F238E27FC236}">
                <a16:creationId xmlns:a16="http://schemas.microsoft.com/office/drawing/2014/main" id="{8F86FE75-E0E9-1D4B-80AC-8E68F00301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3641" y="2141282"/>
            <a:ext cx="4390113" cy="1822311"/>
          </a:xfrm>
          <a:prstGeom prst="rect">
            <a:avLst/>
          </a:prstGeom>
          <a:ln>
            <a:solidFill>
              <a:schemeClr val="tx1"/>
            </a:solidFill>
          </a:ln>
        </p:spPr>
      </p:pic>
      <p:sp>
        <p:nvSpPr>
          <p:cNvPr id="6" name="矩形 5">
            <a:extLst>
              <a:ext uri="{FF2B5EF4-FFF2-40B4-BE49-F238E27FC236}">
                <a16:creationId xmlns:a16="http://schemas.microsoft.com/office/drawing/2014/main" id="{0C6DB127-41F7-0F44-A93D-48A6CF20AFD9}"/>
              </a:ext>
            </a:extLst>
          </p:cNvPr>
          <p:cNvSpPr/>
          <p:nvPr/>
        </p:nvSpPr>
        <p:spPr>
          <a:xfrm>
            <a:off x="6090606" y="4031423"/>
            <a:ext cx="1143112" cy="276999"/>
          </a:xfrm>
          <a:prstGeom prst="rect">
            <a:avLst/>
          </a:prstGeom>
        </p:spPr>
        <p:txBody>
          <a:bodyPr wrap="square">
            <a:spAutoFit/>
          </a:bodyPr>
          <a:lstStyle/>
          <a:p>
            <a:r>
              <a:rPr lang="en-US" altLang="zh-CN" sz="1200" dirty="0">
                <a:latin typeface="SimHei" panose="02010609060101010101" pitchFamily="49" charset="-122"/>
                <a:ea typeface="SimHei" panose="02010609060101010101" pitchFamily="49" charset="-122"/>
                <a:cs typeface="宋体" panose="02010600030101010101" pitchFamily="2" charset="-122"/>
              </a:rPr>
              <a:t>PHM</a:t>
            </a:r>
            <a:r>
              <a:rPr lang="zh-CN" altLang="en-US" sz="1200" dirty="0">
                <a:latin typeface="SimHei" panose="02010609060101010101" pitchFamily="49" charset="-122"/>
                <a:ea typeface="SimHei" panose="02010609060101010101" pitchFamily="49" charset="-122"/>
                <a:cs typeface="宋体" panose="02010600030101010101" pitchFamily="2" charset="-122"/>
              </a:rPr>
              <a:t>原始数据</a:t>
            </a:r>
            <a:endParaRPr lang="zh-CN" altLang="zh-CN" sz="1200" dirty="0">
              <a:latin typeface="SimHei" panose="02010609060101010101" pitchFamily="49" charset="-122"/>
              <a:ea typeface="SimHei" panose="02010609060101010101" pitchFamily="49" charset="-122"/>
              <a:cs typeface="宋体" panose="02010600030101010101" pitchFamily="2" charset="-122"/>
            </a:endParaRPr>
          </a:p>
        </p:txBody>
      </p:sp>
    </p:spTree>
    <p:extLst>
      <p:ext uri="{BB962C8B-B14F-4D97-AF65-F5344CB8AC3E}">
        <p14:creationId xmlns:p14="http://schemas.microsoft.com/office/powerpoint/2010/main" val="3122564938"/>
      </p:ext>
    </p:extLst>
  </p:cSld>
  <p:clrMapOvr>
    <a:masterClrMapping/>
  </p:clrMapOvr>
  <mc:AlternateContent xmlns:mc="http://schemas.openxmlformats.org/markup-compatibility/2006">
    <mc:Choice xmlns:p14="http://schemas.microsoft.com/office/powerpoint/2010/main" Requires="p14">
      <p:transition spd="slow" p14:dur="1200" advClick="0" advTm="0">
        <p:wipe/>
      </p:transition>
    </mc:Choice>
    <mc:Fallback>
      <p:transition spd="slow" advClick="0" advTm="0">
        <p:wip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CC21DBF3-F826-C245-8FAC-26A1079CE870}"/>
              </a:ext>
            </a:extLst>
          </p:cNvPr>
          <p:cNvSpPr txBox="1"/>
          <p:nvPr/>
        </p:nvSpPr>
        <p:spPr>
          <a:xfrm>
            <a:off x="481432" y="835605"/>
            <a:ext cx="1877437" cy="461665"/>
          </a:xfrm>
          <a:prstGeom prst="rect">
            <a:avLst/>
          </a:prstGeom>
          <a:noFill/>
        </p:spPr>
        <p:txBody>
          <a:bodyPr wrap="none" rtlCol="0">
            <a:spAutoFit/>
          </a:bodyPr>
          <a:lstStyle/>
          <a:p>
            <a:r>
              <a:rPr lang="en-US" altLang="zh-CN" sz="2400" b="1" dirty="0"/>
              <a:t>3.3</a:t>
            </a:r>
            <a:r>
              <a:rPr lang="zh-CN" altLang="en-US" sz="2400" b="1" dirty="0"/>
              <a:t> 数据采样</a:t>
            </a:r>
          </a:p>
        </p:txBody>
      </p:sp>
      <p:sp>
        <p:nvSpPr>
          <p:cNvPr id="2" name="矩形 1">
            <a:extLst>
              <a:ext uri="{FF2B5EF4-FFF2-40B4-BE49-F238E27FC236}">
                <a16:creationId xmlns:a16="http://schemas.microsoft.com/office/drawing/2014/main" id="{7A7510BD-5C0A-904A-9DDD-3C57FE182E4C}"/>
              </a:ext>
            </a:extLst>
          </p:cNvPr>
          <p:cNvSpPr/>
          <p:nvPr/>
        </p:nvSpPr>
        <p:spPr>
          <a:xfrm>
            <a:off x="481432" y="1480962"/>
            <a:ext cx="8128414" cy="3970318"/>
          </a:xfrm>
          <a:prstGeom prst="rect">
            <a:avLst/>
          </a:prstGeom>
        </p:spPr>
        <p:txBody>
          <a:bodyPr wrap="square">
            <a:spAutoFit/>
          </a:bodyPr>
          <a:lstStyle/>
          <a:p>
            <a:r>
              <a:rPr lang="zh-CN" altLang="zh-CN" b="1" dirty="0"/>
              <a:t>随机降采样</a:t>
            </a:r>
            <a:r>
              <a:rPr lang="zh-CN" altLang="zh-CN" dirty="0"/>
              <a:t>：随机抽取数据进行采样</a:t>
            </a:r>
            <a:r>
              <a:rPr lang="zh-CN" altLang="en-US" dirty="0"/>
              <a:t>。</a:t>
            </a:r>
            <a:endParaRPr lang="en-US" altLang="zh-CN" dirty="0"/>
          </a:p>
          <a:p>
            <a:endParaRPr lang="zh-CN" altLang="zh-CN" dirty="0"/>
          </a:p>
          <a:p>
            <a:r>
              <a:rPr lang="en-US" altLang="zh-CN" b="1" dirty="0"/>
              <a:t>Tomek Links</a:t>
            </a:r>
            <a:r>
              <a:rPr lang="zh-CN" altLang="zh-CN" b="1" dirty="0"/>
              <a:t>采样</a:t>
            </a:r>
            <a:r>
              <a:rPr lang="zh-CN" altLang="zh-CN" dirty="0"/>
              <a:t>：将决策边界附近的样本剔除，整理出一个看上去更加易于分割的决策边界</a:t>
            </a:r>
            <a:r>
              <a:rPr lang="zh-CN" altLang="en-US" dirty="0"/>
              <a:t>。</a:t>
            </a:r>
            <a:endParaRPr lang="en-US" altLang="zh-CN" dirty="0"/>
          </a:p>
          <a:p>
            <a:endParaRPr lang="zh-CN" altLang="zh-CN" dirty="0"/>
          </a:p>
          <a:p>
            <a:r>
              <a:rPr lang="zh-CN" altLang="zh-CN" b="1" dirty="0"/>
              <a:t>基于聚类中心的采样</a:t>
            </a:r>
            <a:r>
              <a:rPr lang="zh-CN" altLang="zh-CN" dirty="0"/>
              <a:t>：先对数据进行聚类然后用聚类中心作为采样的点代表整个类中的样本</a:t>
            </a:r>
            <a:r>
              <a:rPr lang="zh-CN" altLang="en-US" dirty="0"/>
              <a:t>。</a:t>
            </a:r>
            <a:endParaRPr lang="en-US" altLang="zh-CN" dirty="0"/>
          </a:p>
          <a:p>
            <a:endParaRPr lang="zh-CN" altLang="zh-CN" dirty="0"/>
          </a:p>
          <a:p>
            <a:r>
              <a:rPr lang="zh-CN" altLang="zh-CN" b="1" dirty="0"/>
              <a:t>时间序列采样</a:t>
            </a:r>
            <a:r>
              <a:rPr lang="zh-CN" altLang="zh-CN" dirty="0"/>
              <a:t>：按照某个特定的时间轴进行切分</a:t>
            </a:r>
            <a:r>
              <a:rPr lang="zh-CN" altLang="en-US" dirty="0"/>
              <a:t>。</a:t>
            </a:r>
            <a:endParaRPr lang="en-US" altLang="zh-CN" dirty="0"/>
          </a:p>
          <a:p>
            <a:endParaRPr lang="zh-CN" altLang="zh-CN" dirty="0"/>
          </a:p>
          <a:p>
            <a:r>
              <a:rPr lang="zh-CN" altLang="zh-CN" b="1" dirty="0"/>
              <a:t>分层采样</a:t>
            </a:r>
            <a:r>
              <a:rPr lang="zh-CN" altLang="zh-CN" dirty="0"/>
              <a:t>：先将总体的单位按某种特征分为若干次级总体（层），然后再从每一层内进行单纯随机抽样，组成一个样本。</a:t>
            </a:r>
          </a:p>
          <a:p>
            <a:r>
              <a:rPr lang="en-US" altLang="zh-CN" dirty="0"/>
              <a:t> </a:t>
            </a:r>
            <a:endParaRPr lang="zh-CN" altLang="zh-CN" dirty="0"/>
          </a:p>
          <a:p>
            <a:endParaRPr lang="zh-CN" altLang="zh-CN"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1858882870"/>
      </p:ext>
    </p:extLst>
  </p:cSld>
  <p:clrMapOvr>
    <a:masterClrMapping/>
  </p:clrMapOvr>
  <mc:AlternateContent xmlns:mc="http://schemas.openxmlformats.org/markup-compatibility/2006">
    <mc:Choice xmlns:p14="http://schemas.microsoft.com/office/powerpoint/2010/main" Requires="p14">
      <p:transition spd="slow" p14:dur="1200" advClick="0" advTm="0">
        <p:wipe/>
      </p:transition>
    </mc:Choice>
    <mc:Fallback>
      <p:transition spd="slow" advClick="0" advTm="0">
        <p:wip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CC21DBF3-F826-C245-8FAC-26A1079CE870}"/>
              </a:ext>
            </a:extLst>
          </p:cNvPr>
          <p:cNvSpPr txBox="1"/>
          <p:nvPr/>
        </p:nvSpPr>
        <p:spPr>
          <a:xfrm>
            <a:off x="481432" y="835605"/>
            <a:ext cx="1877437" cy="461665"/>
          </a:xfrm>
          <a:prstGeom prst="rect">
            <a:avLst/>
          </a:prstGeom>
          <a:noFill/>
        </p:spPr>
        <p:txBody>
          <a:bodyPr wrap="none" rtlCol="0">
            <a:spAutoFit/>
          </a:bodyPr>
          <a:lstStyle/>
          <a:p>
            <a:r>
              <a:rPr lang="en-US" altLang="zh-CN" sz="2400" b="1" dirty="0"/>
              <a:t>3.4</a:t>
            </a:r>
            <a:r>
              <a:rPr lang="zh-CN" altLang="en-US" sz="2400" b="1" dirty="0"/>
              <a:t> 特征组合</a:t>
            </a:r>
          </a:p>
        </p:txBody>
      </p:sp>
      <p:sp>
        <p:nvSpPr>
          <p:cNvPr id="2" name="矩形 1">
            <a:extLst>
              <a:ext uri="{FF2B5EF4-FFF2-40B4-BE49-F238E27FC236}">
                <a16:creationId xmlns:a16="http://schemas.microsoft.com/office/drawing/2014/main" id="{7A7510BD-5C0A-904A-9DDD-3C57FE182E4C}"/>
              </a:ext>
            </a:extLst>
          </p:cNvPr>
          <p:cNvSpPr/>
          <p:nvPr/>
        </p:nvSpPr>
        <p:spPr>
          <a:xfrm>
            <a:off x="481432" y="1648420"/>
            <a:ext cx="7576152" cy="923330"/>
          </a:xfrm>
          <a:prstGeom prst="rect">
            <a:avLst/>
          </a:prstGeom>
        </p:spPr>
        <p:txBody>
          <a:bodyPr wrap="square">
            <a:spAutoFit/>
          </a:bodyPr>
          <a:lstStyle/>
          <a:p>
            <a:r>
              <a:rPr lang="zh-CN" altLang="zh-CN" b="1" dirty="0"/>
              <a:t>特征组合</a:t>
            </a:r>
            <a:r>
              <a:rPr lang="zh-CN" altLang="en-US" dirty="0"/>
              <a:t>：</a:t>
            </a:r>
            <a:r>
              <a:rPr lang="zh-CN" altLang="zh-CN" dirty="0"/>
              <a:t>也称为特征交叉，指通过将两个或多个输入特征相乘来对特征空间中的非线性规律进行编码的合成特征。</a:t>
            </a:r>
          </a:p>
          <a:p>
            <a:endParaRPr lang="zh-CN" altLang="zh-CN" dirty="0">
              <a:latin typeface="SimHei" panose="02010609060101010101" pitchFamily="49" charset="-122"/>
              <a:ea typeface="SimHei" panose="02010609060101010101" pitchFamily="49" charset="-122"/>
            </a:endParaRPr>
          </a:p>
        </p:txBody>
      </p:sp>
      <p:sp>
        <p:nvSpPr>
          <p:cNvPr id="3" name="矩形 2">
            <a:extLst>
              <a:ext uri="{FF2B5EF4-FFF2-40B4-BE49-F238E27FC236}">
                <a16:creationId xmlns:a16="http://schemas.microsoft.com/office/drawing/2014/main" id="{5F8EA515-A2D3-474D-8252-9634281BE02D}"/>
              </a:ext>
            </a:extLst>
          </p:cNvPr>
          <p:cNvSpPr/>
          <p:nvPr/>
        </p:nvSpPr>
        <p:spPr>
          <a:xfrm>
            <a:off x="443794" y="2571750"/>
            <a:ext cx="4633776" cy="2031325"/>
          </a:xfrm>
          <a:prstGeom prst="rect">
            <a:avLst/>
          </a:prstGeom>
        </p:spPr>
        <p:txBody>
          <a:bodyPr wrap="square">
            <a:spAutoFit/>
          </a:bodyPr>
          <a:lstStyle/>
          <a:p>
            <a:r>
              <a:rPr lang="zh-CN" altLang="zh-CN" b="1" dirty="0">
                <a:latin typeface="+mn-ea"/>
                <a:cs typeface="宋体" panose="02010600030101010101" pitchFamily="2" charset="-122"/>
              </a:rPr>
              <a:t>常用特征组合方法</a:t>
            </a:r>
          </a:p>
          <a:p>
            <a:r>
              <a:rPr lang="en-US" altLang="zh-CN" dirty="0">
                <a:latin typeface="+mn-ea"/>
                <a:cs typeface="宋体" panose="02010600030101010101" pitchFamily="2" charset="-122"/>
              </a:rPr>
              <a:t>[A X B]</a:t>
            </a:r>
            <a:r>
              <a:rPr lang="zh-CN" altLang="zh-CN" dirty="0">
                <a:latin typeface="+mn-ea"/>
                <a:cs typeface="宋体" panose="02010600030101010101" pitchFamily="2" charset="-122"/>
              </a:rPr>
              <a:t>：将两个特征的值相乘形成的特征组合。</a:t>
            </a:r>
          </a:p>
          <a:p>
            <a:r>
              <a:rPr lang="en-US" altLang="zh-CN" dirty="0">
                <a:latin typeface="+mn-ea"/>
                <a:cs typeface="宋体" panose="02010600030101010101" pitchFamily="2" charset="-122"/>
              </a:rPr>
              <a:t>[A x B x C x D x E]</a:t>
            </a:r>
            <a:r>
              <a:rPr lang="zh-CN" altLang="zh-CN" dirty="0">
                <a:latin typeface="+mn-ea"/>
                <a:cs typeface="宋体" panose="02010600030101010101" pitchFamily="2" charset="-122"/>
              </a:rPr>
              <a:t>：将五个特征的值相乘形成的特征组合。</a:t>
            </a:r>
          </a:p>
          <a:p>
            <a:r>
              <a:rPr lang="en-US" altLang="zh-CN" dirty="0">
                <a:latin typeface="+mn-ea"/>
                <a:cs typeface="宋体" panose="02010600030101010101" pitchFamily="2" charset="-122"/>
              </a:rPr>
              <a:t>[A x A]</a:t>
            </a:r>
            <a:r>
              <a:rPr lang="zh-CN" altLang="zh-CN" dirty="0">
                <a:latin typeface="+mn-ea"/>
                <a:cs typeface="宋体" panose="02010600030101010101" pitchFamily="2" charset="-122"/>
              </a:rPr>
              <a:t>：对单个特征的值求平方形成的特征组合。</a:t>
            </a:r>
          </a:p>
        </p:txBody>
      </p:sp>
      <p:pic>
        <p:nvPicPr>
          <p:cNvPr id="5" name="图片 4">
            <a:extLst>
              <a:ext uri="{FF2B5EF4-FFF2-40B4-BE49-F238E27FC236}">
                <a16:creationId xmlns:a16="http://schemas.microsoft.com/office/drawing/2014/main" id="{06725A35-958A-1143-8390-A4A4B43A7F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4063" y="2190938"/>
            <a:ext cx="3260463" cy="2590423"/>
          </a:xfrm>
          <a:prstGeom prst="rect">
            <a:avLst/>
          </a:prstGeom>
        </p:spPr>
      </p:pic>
      <p:pic>
        <p:nvPicPr>
          <p:cNvPr id="8" name="图片 7">
            <a:extLst>
              <a:ext uri="{FF2B5EF4-FFF2-40B4-BE49-F238E27FC236}">
                <a16:creationId xmlns:a16="http://schemas.microsoft.com/office/drawing/2014/main" id="{18EC9092-E088-9F49-A6C8-760F4FC5D9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4062" y="3819808"/>
            <a:ext cx="814187" cy="419100"/>
          </a:xfrm>
          <a:prstGeom prst="rect">
            <a:avLst/>
          </a:prstGeom>
        </p:spPr>
      </p:pic>
      <p:pic>
        <p:nvPicPr>
          <p:cNvPr id="10" name="图片 9">
            <a:extLst>
              <a:ext uri="{FF2B5EF4-FFF2-40B4-BE49-F238E27FC236}">
                <a16:creationId xmlns:a16="http://schemas.microsoft.com/office/drawing/2014/main" id="{FD0DA4A5-6A8E-7842-AB02-5D96D5B83E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6832" y="3819808"/>
            <a:ext cx="567693" cy="419100"/>
          </a:xfrm>
          <a:prstGeom prst="rect">
            <a:avLst/>
          </a:prstGeom>
        </p:spPr>
      </p:pic>
      <p:sp>
        <p:nvSpPr>
          <p:cNvPr id="9" name="文本框 8">
            <a:extLst>
              <a:ext uri="{FF2B5EF4-FFF2-40B4-BE49-F238E27FC236}">
                <a16:creationId xmlns:a16="http://schemas.microsoft.com/office/drawing/2014/main" id="{834FB51A-9F99-FA4F-9A3B-9836E550A18F}"/>
              </a:ext>
            </a:extLst>
          </p:cNvPr>
          <p:cNvSpPr txBox="1"/>
          <p:nvPr/>
        </p:nvSpPr>
        <p:spPr>
          <a:xfrm>
            <a:off x="7946736" y="3915889"/>
            <a:ext cx="70788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200" b="0" i="0" u="none" strike="noStrike" cap="none" spc="0" normalizeH="0" baseline="0" dirty="0">
                <a:ln>
                  <a:noFill/>
                </a:ln>
                <a:solidFill>
                  <a:srgbClr val="000000"/>
                </a:solidFill>
                <a:effectLst/>
                <a:uFillTx/>
                <a:latin typeface="+mn-lt"/>
                <a:ea typeface="+mn-ea"/>
                <a:cs typeface="+mn-cs"/>
                <a:sym typeface="Calibri"/>
              </a:rPr>
              <a:t>特征组合</a:t>
            </a:r>
          </a:p>
        </p:txBody>
      </p:sp>
    </p:spTree>
    <p:extLst>
      <p:ext uri="{BB962C8B-B14F-4D97-AF65-F5344CB8AC3E}">
        <p14:creationId xmlns:p14="http://schemas.microsoft.com/office/powerpoint/2010/main" val="592838656"/>
      </p:ext>
    </p:extLst>
  </p:cSld>
  <p:clrMapOvr>
    <a:masterClrMapping/>
  </p:clrMapOvr>
  <mc:AlternateContent xmlns:mc="http://schemas.openxmlformats.org/markup-compatibility/2006">
    <mc:Choice xmlns:p14="http://schemas.microsoft.com/office/powerpoint/2010/main" Requires="p14">
      <p:transition spd="slow" p14:dur="1200" advClick="0" advTm="0">
        <p:wipe/>
      </p:transition>
    </mc:Choice>
    <mc:Fallback>
      <p:transition spd="slow" advClick="0" advTm="0">
        <p:wip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圆角矩形 4">
            <a:extLst>
              <a:ext uri="{FF2B5EF4-FFF2-40B4-BE49-F238E27FC236}">
                <a16:creationId xmlns:a16="http://schemas.microsoft.com/office/drawing/2014/main" id="{FD3AE02B-1908-A04B-997C-E15FE6940F5D}"/>
              </a:ext>
            </a:extLst>
          </p:cNvPr>
          <p:cNvGrpSpPr/>
          <p:nvPr/>
        </p:nvGrpSpPr>
        <p:grpSpPr>
          <a:xfrm>
            <a:off x="4318793" y="1152966"/>
            <a:ext cx="506413" cy="574041"/>
            <a:chOff x="0" y="0"/>
            <a:chExt cx="506412" cy="574040"/>
          </a:xfrm>
        </p:grpSpPr>
        <p:sp>
          <p:nvSpPr>
            <p:cNvPr id="18" name="圆角矩形">
              <a:extLst>
                <a:ext uri="{FF2B5EF4-FFF2-40B4-BE49-F238E27FC236}">
                  <a16:creationId xmlns:a16="http://schemas.microsoft.com/office/drawing/2014/main" id="{D31722BE-16AB-8247-989A-3CEB14792DBC}"/>
                </a:ext>
              </a:extLst>
            </p:cNvPr>
            <p:cNvSpPr/>
            <p:nvPr/>
          </p:nvSpPr>
          <p:spPr>
            <a:xfrm>
              <a:off x="0" y="34607"/>
              <a:ext cx="506413" cy="504826"/>
            </a:xfrm>
            <a:prstGeom prst="roundRect">
              <a:avLst>
                <a:gd name="adj" fmla="val 16667"/>
              </a:avLst>
            </a:prstGeom>
            <a:solidFill>
              <a:srgbClr val="414455"/>
            </a:solidFill>
            <a:ln w="12700" cap="flat">
              <a:noFill/>
              <a:miter lim="400000"/>
            </a:ln>
            <a:effectLst>
              <a:outerShdw blurRad="50800" dist="38100" dir="5400000" rotWithShape="0">
                <a:srgbClr val="000000">
                  <a:alpha val="40000"/>
                </a:srgbClr>
              </a:outerShdw>
            </a:effectLst>
          </p:spPr>
          <p:txBody>
            <a:bodyPr wrap="square" lIns="45719" tIns="45719" rIns="45719" bIns="45719" numCol="1" anchor="ctr">
              <a:noAutofit/>
            </a:bodyPr>
            <a:lstStyle/>
            <a:p>
              <a:pPr algn="ctr">
                <a:defRPr sz="3200">
                  <a:solidFill>
                    <a:srgbClr val="FFFFFF"/>
                  </a:solidFill>
                  <a:latin typeface="Calibri Light"/>
                  <a:ea typeface="Calibri Light"/>
                  <a:cs typeface="Calibri Light"/>
                  <a:sym typeface="Calibri Light"/>
                </a:defRPr>
              </a:pPr>
              <a:endParaRPr/>
            </a:p>
          </p:txBody>
        </p:sp>
        <p:sp>
          <p:nvSpPr>
            <p:cNvPr id="19" name="1">
              <a:extLst>
                <a:ext uri="{FF2B5EF4-FFF2-40B4-BE49-F238E27FC236}">
                  <a16:creationId xmlns:a16="http://schemas.microsoft.com/office/drawing/2014/main" id="{8FB2E04A-712C-FC42-9065-8E2CE8ED846A}"/>
                </a:ext>
              </a:extLst>
            </p:cNvPr>
            <p:cNvSpPr txBox="1"/>
            <p:nvPr/>
          </p:nvSpPr>
          <p:spPr>
            <a:xfrm>
              <a:off x="24644" y="0"/>
              <a:ext cx="457124" cy="574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3200">
                  <a:solidFill>
                    <a:srgbClr val="FFFFFF"/>
                  </a:solidFill>
                  <a:latin typeface="Calibri Light"/>
                  <a:ea typeface="Calibri Light"/>
                  <a:cs typeface="Calibri Light"/>
                  <a:sym typeface="Calibri Light"/>
                </a:defRPr>
              </a:lvl1pPr>
            </a:lstStyle>
            <a:p>
              <a:r>
                <a:rPr dirty="0"/>
                <a:t>1</a:t>
              </a:r>
            </a:p>
          </p:txBody>
        </p:sp>
      </p:grpSp>
      <p:sp>
        <p:nvSpPr>
          <p:cNvPr id="20" name="矩形 5">
            <a:extLst>
              <a:ext uri="{FF2B5EF4-FFF2-40B4-BE49-F238E27FC236}">
                <a16:creationId xmlns:a16="http://schemas.microsoft.com/office/drawing/2014/main" id="{AC30C556-0C36-7245-8170-DB082862410E}"/>
              </a:ext>
            </a:extLst>
          </p:cNvPr>
          <p:cNvSpPr txBox="1"/>
          <p:nvPr/>
        </p:nvSpPr>
        <p:spPr>
          <a:xfrm>
            <a:off x="5044760" y="1215310"/>
            <a:ext cx="1323437"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a:latin typeface="微软雅黑"/>
                <a:ea typeface="微软雅黑"/>
                <a:cs typeface="微软雅黑"/>
                <a:sym typeface="微软雅黑"/>
              </a:defRPr>
            </a:lvl1pPr>
          </a:lstStyle>
          <a:p>
            <a:r>
              <a:rPr lang="zh-CN" altLang="en-US" sz="2400" dirty="0"/>
              <a:t>项目背景</a:t>
            </a:r>
            <a:endParaRPr sz="2400" dirty="0"/>
          </a:p>
        </p:txBody>
      </p:sp>
      <p:grpSp>
        <p:nvGrpSpPr>
          <p:cNvPr id="21" name="圆角矩形 6">
            <a:extLst>
              <a:ext uri="{FF2B5EF4-FFF2-40B4-BE49-F238E27FC236}">
                <a16:creationId xmlns:a16="http://schemas.microsoft.com/office/drawing/2014/main" id="{1D7F537C-318A-F448-9D24-C25B87F6B448}"/>
              </a:ext>
            </a:extLst>
          </p:cNvPr>
          <p:cNvGrpSpPr/>
          <p:nvPr/>
        </p:nvGrpSpPr>
        <p:grpSpPr>
          <a:xfrm>
            <a:off x="4318793" y="1970550"/>
            <a:ext cx="506413" cy="574041"/>
            <a:chOff x="0" y="0"/>
            <a:chExt cx="506412" cy="574040"/>
          </a:xfrm>
        </p:grpSpPr>
        <p:sp>
          <p:nvSpPr>
            <p:cNvPr id="22" name="圆角矩形">
              <a:extLst>
                <a:ext uri="{FF2B5EF4-FFF2-40B4-BE49-F238E27FC236}">
                  <a16:creationId xmlns:a16="http://schemas.microsoft.com/office/drawing/2014/main" id="{F38BE181-CD4F-BA49-8CC7-B9A6C07DF9FF}"/>
                </a:ext>
              </a:extLst>
            </p:cNvPr>
            <p:cNvSpPr/>
            <p:nvPr/>
          </p:nvSpPr>
          <p:spPr>
            <a:xfrm>
              <a:off x="0" y="34607"/>
              <a:ext cx="506413" cy="504826"/>
            </a:xfrm>
            <a:prstGeom prst="roundRect">
              <a:avLst>
                <a:gd name="adj" fmla="val 16667"/>
              </a:avLst>
            </a:prstGeom>
            <a:solidFill>
              <a:srgbClr val="414455"/>
            </a:solidFill>
            <a:ln w="12700" cap="flat">
              <a:noFill/>
              <a:miter lim="400000"/>
            </a:ln>
            <a:effectLst>
              <a:outerShdw blurRad="50800" dist="38100" dir="5400000" rotWithShape="0">
                <a:srgbClr val="000000">
                  <a:alpha val="40000"/>
                </a:srgbClr>
              </a:outerShdw>
            </a:effectLst>
          </p:spPr>
          <p:txBody>
            <a:bodyPr wrap="square" lIns="45719" tIns="45719" rIns="45719" bIns="45719" numCol="1" anchor="ctr">
              <a:noAutofit/>
            </a:bodyPr>
            <a:lstStyle/>
            <a:p>
              <a:pPr algn="ctr">
                <a:defRPr sz="3200">
                  <a:solidFill>
                    <a:srgbClr val="FFFFFF"/>
                  </a:solidFill>
                  <a:latin typeface="Calibri Light"/>
                  <a:ea typeface="Calibri Light"/>
                  <a:cs typeface="Calibri Light"/>
                  <a:sym typeface="Calibri Light"/>
                </a:defRPr>
              </a:pPr>
              <a:endParaRPr/>
            </a:p>
          </p:txBody>
        </p:sp>
        <p:sp>
          <p:nvSpPr>
            <p:cNvPr id="23" name="2">
              <a:extLst>
                <a:ext uri="{FF2B5EF4-FFF2-40B4-BE49-F238E27FC236}">
                  <a16:creationId xmlns:a16="http://schemas.microsoft.com/office/drawing/2014/main" id="{C2E57402-5B45-D443-A2C9-F789928D154D}"/>
                </a:ext>
              </a:extLst>
            </p:cNvPr>
            <p:cNvSpPr txBox="1"/>
            <p:nvPr/>
          </p:nvSpPr>
          <p:spPr>
            <a:xfrm>
              <a:off x="24644" y="0"/>
              <a:ext cx="457124" cy="574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3200">
                  <a:solidFill>
                    <a:srgbClr val="FFFFFF"/>
                  </a:solidFill>
                  <a:latin typeface="Calibri Light"/>
                  <a:ea typeface="Calibri Light"/>
                  <a:cs typeface="Calibri Light"/>
                  <a:sym typeface="Calibri Light"/>
                </a:defRPr>
              </a:lvl1pPr>
            </a:lstStyle>
            <a:p>
              <a:r>
                <a:t>2</a:t>
              </a:r>
            </a:p>
          </p:txBody>
        </p:sp>
      </p:grpSp>
      <p:grpSp>
        <p:nvGrpSpPr>
          <p:cNvPr id="25" name="圆角矩形 8">
            <a:extLst>
              <a:ext uri="{FF2B5EF4-FFF2-40B4-BE49-F238E27FC236}">
                <a16:creationId xmlns:a16="http://schemas.microsoft.com/office/drawing/2014/main" id="{9B6BCD0E-A0F6-DB41-ABD7-CA2DE4AC6030}"/>
              </a:ext>
            </a:extLst>
          </p:cNvPr>
          <p:cNvGrpSpPr/>
          <p:nvPr/>
        </p:nvGrpSpPr>
        <p:grpSpPr>
          <a:xfrm>
            <a:off x="4318793" y="2857348"/>
            <a:ext cx="506413" cy="574041"/>
            <a:chOff x="0" y="0"/>
            <a:chExt cx="506412" cy="574040"/>
          </a:xfrm>
        </p:grpSpPr>
        <p:sp>
          <p:nvSpPr>
            <p:cNvPr id="26" name="圆角矩形">
              <a:extLst>
                <a:ext uri="{FF2B5EF4-FFF2-40B4-BE49-F238E27FC236}">
                  <a16:creationId xmlns:a16="http://schemas.microsoft.com/office/drawing/2014/main" id="{8E743412-8808-D14E-95C3-7D9F3CD13EAE}"/>
                </a:ext>
              </a:extLst>
            </p:cNvPr>
            <p:cNvSpPr/>
            <p:nvPr/>
          </p:nvSpPr>
          <p:spPr>
            <a:xfrm>
              <a:off x="0" y="34607"/>
              <a:ext cx="506413" cy="504826"/>
            </a:xfrm>
            <a:prstGeom prst="roundRect">
              <a:avLst>
                <a:gd name="adj" fmla="val 16667"/>
              </a:avLst>
            </a:prstGeom>
            <a:solidFill>
              <a:srgbClr val="414455"/>
            </a:solidFill>
            <a:ln w="12700" cap="flat">
              <a:noFill/>
              <a:miter lim="400000"/>
            </a:ln>
            <a:effectLst>
              <a:outerShdw blurRad="50800" dist="38100" dir="5400000" rotWithShape="0">
                <a:srgbClr val="000000">
                  <a:alpha val="40000"/>
                </a:srgbClr>
              </a:outerShdw>
            </a:effectLst>
          </p:spPr>
          <p:txBody>
            <a:bodyPr wrap="square" lIns="45719" tIns="45719" rIns="45719" bIns="45719" numCol="1" anchor="ctr">
              <a:noAutofit/>
            </a:bodyPr>
            <a:lstStyle/>
            <a:p>
              <a:pPr algn="ctr">
                <a:defRPr sz="3200">
                  <a:solidFill>
                    <a:srgbClr val="FFFFFF"/>
                  </a:solidFill>
                  <a:latin typeface="Calibri Light"/>
                  <a:ea typeface="Calibri Light"/>
                  <a:cs typeface="Calibri Light"/>
                  <a:sym typeface="Calibri Light"/>
                </a:defRPr>
              </a:pPr>
              <a:endParaRPr/>
            </a:p>
          </p:txBody>
        </p:sp>
        <p:sp>
          <p:nvSpPr>
            <p:cNvPr id="27" name="3">
              <a:extLst>
                <a:ext uri="{FF2B5EF4-FFF2-40B4-BE49-F238E27FC236}">
                  <a16:creationId xmlns:a16="http://schemas.microsoft.com/office/drawing/2014/main" id="{292C4606-32DC-F046-A3BD-3E30BA7E4438}"/>
                </a:ext>
              </a:extLst>
            </p:cNvPr>
            <p:cNvSpPr txBox="1"/>
            <p:nvPr/>
          </p:nvSpPr>
          <p:spPr>
            <a:xfrm>
              <a:off x="24644" y="0"/>
              <a:ext cx="457124" cy="574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3200">
                  <a:solidFill>
                    <a:srgbClr val="FFFFFF"/>
                  </a:solidFill>
                  <a:latin typeface="Calibri Light"/>
                  <a:ea typeface="Calibri Light"/>
                  <a:cs typeface="Calibri Light"/>
                  <a:sym typeface="Calibri Light"/>
                </a:defRPr>
              </a:lvl1pPr>
            </a:lstStyle>
            <a:p>
              <a:r>
                <a:t>3</a:t>
              </a:r>
            </a:p>
          </p:txBody>
        </p:sp>
      </p:grpSp>
      <p:sp>
        <p:nvSpPr>
          <p:cNvPr id="28" name="矩形 9">
            <a:extLst>
              <a:ext uri="{FF2B5EF4-FFF2-40B4-BE49-F238E27FC236}">
                <a16:creationId xmlns:a16="http://schemas.microsoft.com/office/drawing/2014/main" id="{D905FC0C-770C-E04A-8EA6-B0BFE07E02D5}"/>
              </a:ext>
            </a:extLst>
          </p:cNvPr>
          <p:cNvSpPr txBox="1"/>
          <p:nvPr/>
        </p:nvSpPr>
        <p:spPr>
          <a:xfrm>
            <a:off x="5044760" y="2020712"/>
            <a:ext cx="1349085"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a:latin typeface="微软雅黑"/>
                <a:ea typeface="微软雅黑"/>
                <a:cs typeface="微软雅黑"/>
                <a:sym typeface="微软雅黑"/>
              </a:defRPr>
            </a:lvl1pPr>
          </a:lstStyle>
          <a:p>
            <a:r>
              <a:rPr lang="zh-CN" altLang="en-US" sz="2400" dirty="0"/>
              <a:t>数据来源</a:t>
            </a:r>
            <a:endParaRPr sz="2400" dirty="0"/>
          </a:p>
        </p:txBody>
      </p:sp>
      <p:sp>
        <p:nvSpPr>
          <p:cNvPr id="32" name="矩形 11">
            <a:extLst>
              <a:ext uri="{FF2B5EF4-FFF2-40B4-BE49-F238E27FC236}">
                <a16:creationId xmlns:a16="http://schemas.microsoft.com/office/drawing/2014/main" id="{E7B5D6DF-AAE3-544F-AB47-846E319A8A3C}"/>
              </a:ext>
            </a:extLst>
          </p:cNvPr>
          <p:cNvSpPr txBox="1"/>
          <p:nvPr/>
        </p:nvSpPr>
        <p:spPr>
          <a:xfrm>
            <a:off x="5044760" y="2891955"/>
            <a:ext cx="2862320"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a:latin typeface="微软雅黑"/>
                <a:ea typeface="微软雅黑"/>
                <a:cs typeface="微软雅黑"/>
                <a:sym typeface="微软雅黑"/>
              </a:defRPr>
            </a:lvl1pPr>
          </a:lstStyle>
          <a:p>
            <a:r>
              <a:rPr lang="zh-CN" altLang="en-US" sz="2400" dirty="0"/>
              <a:t>数据分析与模型构建</a:t>
            </a:r>
            <a:endParaRPr sz="2400" dirty="0"/>
          </a:p>
        </p:txBody>
      </p:sp>
      <p:grpSp>
        <p:nvGrpSpPr>
          <p:cNvPr id="33" name="矩形 33">
            <a:extLst>
              <a:ext uri="{FF2B5EF4-FFF2-40B4-BE49-F238E27FC236}">
                <a16:creationId xmlns:a16="http://schemas.microsoft.com/office/drawing/2014/main" id="{94B2C6B4-C207-AE41-8090-75A9746A9D2D}"/>
              </a:ext>
            </a:extLst>
          </p:cNvPr>
          <p:cNvGrpSpPr/>
          <p:nvPr/>
        </p:nvGrpSpPr>
        <p:grpSpPr>
          <a:xfrm>
            <a:off x="0" y="672975"/>
            <a:ext cx="2767704" cy="4470525"/>
            <a:chOff x="0" y="0"/>
            <a:chExt cx="3721100" cy="6858000"/>
          </a:xfrm>
        </p:grpSpPr>
        <p:sp>
          <p:nvSpPr>
            <p:cNvPr id="34" name="矩形">
              <a:extLst>
                <a:ext uri="{FF2B5EF4-FFF2-40B4-BE49-F238E27FC236}">
                  <a16:creationId xmlns:a16="http://schemas.microsoft.com/office/drawing/2014/main" id="{771F288F-D0F0-AD4B-B38D-A1271D251A7F}"/>
                </a:ext>
              </a:extLst>
            </p:cNvPr>
            <p:cNvSpPr/>
            <p:nvPr/>
          </p:nvSpPr>
          <p:spPr>
            <a:xfrm>
              <a:off x="0" y="0"/>
              <a:ext cx="3721100" cy="6858000"/>
            </a:xfrm>
            <a:prstGeom prst="rect">
              <a:avLst/>
            </a:prstGeom>
            <a:solidFill>
              <a:srgbClr val="414455"/>
            </a:solidFill>
            <a:ln w="12700" cap="flat">
              <a:noFill/>
              <a:miter lim="400000"/>
            </a:ln>
            <a:effectLst/>
          </p:spPr>
          <p:txBody>
            <a:bodyPr wrap="square" lIns="45719" tIns="45719" rIns="45719" bIns="45719" numCol="1" anchor="ctr">
              <a:noAutofit/>
            </a:bodyPr>
            <a:lstStyle/>
            <a:p>
              <a:pPr algn="ctr">
                <a:defRPr sz="2400">
                  <a:solidFill>
                    <a:srgbClr val="FFFFFF"/>
                  </a:solidFill>
                  <a:latin typeface="黑体"/>
                  <a:ea typeface="黑体"/>
                  <a:cs typeface="黑体"/>
                  <a:sym typeface="黑体"/>
                </a:defRPr>
              </a:pPr>
              <a:endParaRPr/>
            </a:p>
          </p:txBody>
        </p:sp>
        <p:sp>
          <p:nvSpPr>
            <p:cNvPr id="35" name="文本">
              <a:extLst>
                <a:ext uri="{FF2B5EF4-FFF2-40B4-BE49-F238E27FC236}">
                  <a16:creationId xmlns:a16="http://schemas.microsoft.com/office/drawing/2014/main" id="{B784732A-CA20-B245-BBE7-A379D3E805EE}"/>
                </a:ext>
              </a:extLst>
            </p:cNvPr>
            <p:cNvSpPr txBox="1"/>
            <p:nvPr/>
          </p:nvSpPr>
          <p:spPr>
            <a:xfrm>
              <a:off x="0" y="3156962"/>
              <a:ext cx="3721100" cy="5440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3200">
                  <a:solidFill>
                    <a:srgbClr val="FFFFFF"/>
                  </a:solidFill>
                  <a:latin typeface="Times New Roman"/>
                  <a:ea typeface="Times New Roman"/>
                  <a:cs typeface="Times New Roman"/>
                  <a:sym typeface="Times New Roman"/>
                </a:defRPr>
              </a:lvl1pPr>
            </a:lstStyle>
            <a:p>
              <a:r>
                <a:t>          </a:t>
              </a:r>
            </a:p>
          </p:txBody>
        </p:sp>
      </p:grpSp>
      <p:sp>
        <p:nvSpPr>
          <p:cNvPr id="42" name="矩形 34">
            <a:extLst>
              <a:ext uri="{FF2B5EF4-FFF2-40B4-BE49-F238E27FC236}">
                <a16:creationId xmlns:a16="http://schemas.microsoft.com/office/drawing/2014/main" id="{8970184F-91D4-1640-B9B7-B4D5DE2048A4}"/>
              </a:ext>
            </a:extLst>
          </p:cNvPr>
          <p:cNvSpPr txBox="1"/>
          <p:nvPr/>
        </p:nvSpPr>
        <p:spPr>
          <a:xfrm>
            <a:off x="696485" y="1462774"/>
            <a:ext cx="1374733" cy="7078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6600">
                <a:solidFill>
                  <a:srgbClr val="FFFFFF"/>
                </a:solidFill>
                <a:latin typeface="黑体"/>
                <a:ea typeface="黑体"/>
                <a:cs typeface="黑体"/>
                <a:sym typeface="黑体"/>
              </a:defRPr>
            </a:lvl1pPr>
          </a:lstStyle>
          <a:p>
            <a:r>
              <a:rPr sz="4000" dirty="0" err="1"/>
              <a:t>目</a:t>
            </a:r>
            <a:r>
              <a:rPr sz="4000" dirty="0"/>
              <a:t> </a:t>
            </a:r>
            <a:r>
              <a:rPr sz="4000" dirty="0" err="1"/>
              <a:t>录</a:t>
            </a:r>
            <a:endParaRPr sz="4000" dirty="0"/>
          </a:p>
        </p:txBody>
      </p:sp>
      <p:sp>
        <p:nvSpPr>
          <p:cNvPr id="44" name="矩形 35">
            <a:extLst>
              <a:ext uri="{FF2B5EF4-FFF2-40B4-BE49-F238E27FC236}">
                <a16:creationId xmlns:a16="http://schemas.microsoft.com/office/drawing/2014/main" id="{B4034E15-74AE-DE4E-8F44-2EE5E0E10ED8}"/>
              </a:ext>
            </a:extLst>
          </p:cNvPr>
          <p:cNvSpPr txBox="1"/>
          <p:nvPr/>
        </p:nvSpPr>
        <p:spPr>
          <a:xfrm>
            <a:off x="882432" y="2554285"/>
            <a:ext cx="1002837"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3200">
                <a:solidFill>
                  <a:srgbClr val="FFFFFF"/>
                </a:solidFill>
                <a:latin typeface="Times New Roman"/>
                <a:ea typeface="Times New Roman"/>
                <a:cs typeface="Times New Roman"/>
                <a:sym typeface="Times New Roman"/>
              </a:defRPr>
            </a:lvl1pPr>
          </a:lstStyle>
          <a:p>
            <a:r>
              <a:rPr sz="2000" dirty="0"/>
              <a:t>Contents</a:t>
            </a:r>
          </a:p>
        </p:txBody>
      </p:sp>
      <p:grpSp>
        <p:nvGrpSpPr>
          <p:cNvPr id="24" name="圆角矩形 8">
            <a:extLst>
              <a:ext uri="{FF2B5EF4-FFF2-40B4-BE49-F238E27FC236}">
                <a16:creationId xmlns:a16="http://schemas.microsoft.com/office/drawing/2014/main" id="{33CE42DE-D9BC-7447-93B1-02FFCD6E8FB4}"/>
              </a:ext>
            </a:extLst>
          </p:cNvPr>
          <p:cNvGrpSpPr/>
          <p:nvPr/>
        </p:nvGrpSpPr>
        <p:grpSpPr>
          <a:xfrm>
            <a:off x="4343437" y="3735591"/>
            <a:ext cx="506414" cy="584773"/>
            <a:chOff x="0" y="-5366"/>
            <a:chExt cx="506413" cy="584772"/>
          </a:xfrm>
        </p:grpSpPr>
        <p:sp>
          <p:nvSpPr>
            <p:cNvPr id="29" name="圆角矩形">
              <a:extLst>
                <a:ext uri="{FF2B5EF4-FFF2-40B4-BE49-F238E27FC236}">
                  <a16:creationId xmlns:a16="http://schemas.microsoft.com/office/drawing/2014/main" id="{22F23C4C-CC46-A243-9825-404973E464E1}"/>
                </a:ext>
              </a:extLst>
            </p:cNvPr>
            <p:cNvSpPr/>
            <p:nvPr/>
          </p:nvSpPr>
          <p:spPr>
            <a:xfrm>
              <a:off x="0" y="34607"/>
              <a:ext cx="506413" cy="504826"/>
            </a:xfrm>
            <a:prstGeom prst="roundRect">
              <a:avLst>
                <a:gd name="adj" fmla="val 16667"/>
              </a:avLst>
            </a:prstGeom>
            <a:solidFill>
              <a:srgbClr val="414455"/>
            </a:solidFill>
            <a:ln w="12700" cap="flat">
              <a:noFill/>
              <a:miter lim="400000"/>
            </a:ln>
            <a:effectLst>
              <a:outerShdw blurRad="50800" dist="38100" dir="5400000" rotWithShape="0">
                <a:srgbClr val="000000">
                  <a:alpha val="40000"/>
                </a:srgbClr>
              </a:outerShdw>
            </a:effectLst>
          </p:spPr>
          <p:txBody>
            <a:bodyPr wrap="square" lIns="45719" tIns="45719" rIns="45719" bIns="45719" numCol="1" anchor="ctr">
              <a:noAutofit/>
            </a:bodyPr>
            <a:lstStyle/>
            <a:p>
              <a:pPr algn="ctr">
                <a:defRPr sz="3200">
                  <a:solidFill>
                    <a:srgbClr val="FFFFFF"/>
                  </a:solidFill>
                  <a:latin typeface="Calibri Light"/>
                  <a:ea typeface="Calibri Light"/>
                  <a:cs typeface="Calibri Light"/>
                  <a:sym typeface="Calibri Light"/>
                </a:defRPr>
              </a:pPr>
              <a:endParaRPr/>
            </a:p>
          </p:txBody>
        </p:sp>
        <p:sp>
          <p:nvSpPr>
            <p:cNvPr id="30" name="3">
              <a:extLst>
                <a:ext uri="{FF2B5EF4-FFF2-40B4-BE49-F238E27FC236}">
                  <a16:creationId xmlns:a16="http://schemas.microsoft.com/office/drawing/2014/main" id="{6E1CD69B-57AB-2449-8054-A3286EEC5B1E}"/>
                </a:ext>
              </a:extLst>
            </p:cNvPr>
            <p:cNvSpPr txBox="1"/>
            <p:nvPr/>
          </p:nvSpPr>
          <p:spPr>
            <a:xfrm>
              <a:off x="24644" y="-5366"/>
              <a:ext cx="457124" cy="5847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3200">
                  <a:solidFill>
                    <a:srgbClr val="FFFFFF"/>
                  </a:solidFill>
                  <a:latin typeface="Calibri Light"/>
                  <a:ea typeface="Calibri Light"/>
                  <a:cs typeface="Calibri Light"/>
                  <a:sym typeface="Calibri Light"/>
                </a:defRPr>
              </a:lvl1pPr>
            </a:lstStyle>
            <a:p>
              <a:r>
                <a:rPr lang="en-US" altLang="zh-CN" dirty="0"/>
                <a:t>4</a:t>
              </a:r>
              <a:endParaRPr dirty="0"/>
            </a:p>
          </p:txBody>
        </p:sp>
      </p:grpSp>
      <p:sp>
        <p:nvSpPr>
          <p:cNvPr id="31" name="矩形 11">
            <a:extLst>
              <a:ext uri="{FF2B5EF4-FFF2-40B4-BE49-F238E27FC236}">
                <a16:creationId xmlns:a16="http://schemas.microsoft.com/office/drawing/2014/main" id="{D435436C-36E7-6F4E-92CF-E876320B14F2}"/>
              </a:ext>
            </a:extLst>
          </p:cNvPr>
          <p:cNvSpPr txBox="1"/>
          <p:nvPr/>
        </p:nvSpPr>
        <p:spPr>
          <a:xfrm>
            <a:off x="5069408" y="3806386"/>
            <a:ext cx="1323437"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a:latin typeface="微软雅黑"/>
                <a:ea typeface="微软雅黑"/>
                <a:cs typeface="微软雅黑"/>
                <a:sym typeface="微软雅黑"/>
              </a:defRPr>
            </a:lvl1pPr>
          </a:lstStyle>
          <a:p>
            <a:r>
              <a:rPr lang="zh-CN" altLang="en-US" sz="2400" dirty="0"/>
              <a:t>项目管理</a:t>
            </a:r>
            <a:endParaRPr sz="2400" dirty="0"/>
          </a:p>
        </p:txBody>
      </p:sp>
    </p:spTree>
    <p:extLst>
      <p:ext uri="{BB962C8B-B14F-4D97-AF65-F5344CB8AC3E}">
        <p14:creationId xmlns:p14="http://schemas.microsoft.com/office/powerpoint/2010/main" val="1588026336"/>
      </p:ext>
    </p:extLst>
  </p:cSld>
  <p:clrMapOvr>
    <a:masterClrMapping/>
  </p:clrMapOvr>
  <mc:AlternateContent xmlns:mc="http://schemas.openxmlformats.org/markup-compatibility/2006" xmlns:p14="http://schemas.microsoft.com/office/powerpoint/2010/main">
    <mc:Choice Requires="p14">
      <p:transition spd="slow" p14:dur="1200" advClick="0" advTm="0">
        <p:wipe/>
      </p:transition>
    </mc:Choice>
    <mc:Fallback xmlns="" xmlns:m="http://schemas.openxmlformats.org/officeDocument/2006/math" xmlns:a14="http://schemas.microsoft.com/office/drawing/2010/main">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CC21DBF3-F826-C245-8FAC-26A1079CE870}"/>
              </a:ext>
            </a:extLst>
          </p:cNvPr>
          <p:cNvSpPr txBox="1"/>
          <p:nvPr/>
        </p:nvSpPr>
        <p:spPr>
          <a:xfrm>
            <a:off x="481432" y="835605"/>
            <a:ext cx="2492990" cy="461665"/>
          </a:xfrm>
          <a:prstGeom prst="rect">
            <a:avLst/>
          </a:prstGeom>
          <a:noFill/>
        </p:spPr>
        <p:txBody>
          <a:bodyPr wrap="none" rtlCol="0">
            <a:spAutoFit/>
          </a:bodyPr>
          <a:lstStyle/>
          <a:p>
            <a:r>
              <a:rPr lang="en-US" altLang="zh-CN" sz="2400" b="1" dirty="0"/>
              <a:t>3.5</a:t>
            </a:r>
            <a:r>
              <a:rPr lang="zh-CN" altLang="en-US" sz="2400" b="1" dirty="0"/>
              <a:t> 刀具损耗模型</a:t>
            </a:r>
          </a:p>
        </p:txBody>
      </p:sp>
      <p:sp>
        <p:nvSpPr>
          <p:cNvPr id="2" name="矩形 1">
            <a:extLst>
              <a:ext uri="{FF2B5EF4-FFF2-40B4-BE49-F238E27FC236}">
                <a16:creationId xmlns:a16="http://schemas.microsoft.com/office/drawing/2014/main" id="{7A7510BD-5C0A-904A-9DDD-3C57FE182E4C}"/>
              </a:ext>
            </a:extLst>
          </p:cNvPr>
          <p:cNvSpPr/>
          <p:nvPr/>
        </p:nvSpPr>
        <p:spPr>
          <a:xfrm>
            <a:off x="771143" y="1814906"/>
            <a:ext cx="7802489" cy="2031325"/>
          </a:xfrm>
          <a:prstGeom prst="rect">
            <a:avLst/>
          </a:prstGeom>
        </p:spPr>
        <p:txBody>
          <a:bodyPr wrap="square">
            <a:spAutoFit/>
          </a:bodyPr>
          <a:lstStyle/>
          <a:p>
            <a:r>
              <a:rPr lang="en-US" altLang="zh-CN" dirty="0" err="1"/>
              <a:t>S.Huang</a:t>
            </a:r>
            <a:r>
              <a:rPr lang="zh-CN" altLang="zh-CN" dirty="0"/>
              <a:t>、</a:t>
            </a:r>
            <a:r>
              <a:rPr lang="en-US" altLang="zh-CN" dirty="0"/>
              <a:t>X. Li ——</a:t>
            </a:r>
            <a:r>
              <a:rPr lang="zh-CN" altLang="zh-CN" dirty="0"/>
              <a:t>基于</a:t>
            </a:r>
            <a:r>
              <a:rPr lang="zh-CN" altLang="zh-CN" b="1" dirty="0"/>
              <a:t>支持向量回归</a:t>
            </a:r>
            <a:r>
              <a:rPr lang="zh-CN" altLang="zh-CN" dirty="0"/>
              <a:t>的刀具磨损评估模型</a:t>
            </a:r>
          </a:p>
          <a:p>
            <a:r>
              <a:rPr lang="en-US" altLang="zh-CN" dirty="0" err="1"/>
              <a:t>T.Benkedouh</a:t>
            </a:r>
            <a:r>
              <a:rPr lang="en-US" altLang="zh-CN" dirty="0"/>
              <a:t>——</a:t>
            </a:r>
            <a:r>
              <a:rPr lang="zh-CN" altLang="zh-CN" dirty="0"/>
              <a:t>基于支持向量回归的刀具的剩余使用寿命预测</a:t>
            </a:r>
          </a:p>
          <a:p>
            <a:r>
              <a:rPr lang="zh-CN" altLang="zh-CN" dirty="0"/>
              <a:t>韩玉辉</a:t>
            </a:r>
            <a:r>
              <a:rPr lang="en-US" altLang="zh-CN" dirty="0"/>
              <a:t>——</a:t>
            </a:r>
            <a:r>
              <a:rPr lang="zh-CN" altLang="zh-CN" b="1" dirty="0"/>
              <a:t>粒子群优化算法</a:t>
            </a:r>
            <a:r>
              <a:rPr lang="en-US" altLang="zh-CN" dirty="0"/>
              <a:t>+SVR </a:t>
            </a:r>
            <a:r>
              <a:rPr lang="zh-CN" altLang="zh-CN" dirty="0"/>
              <a:t>模型</a:t>
            </a:r>
          </a:p>
          <a:p>
            <a:r>
              <a:rPr lang="en-US" altLang="zh-CN" dirty="0" err="1"/>
              <a:t>X.Li</a:t>
            </a:r>
            <a:r>
              <a:rPr lang="zh-CN" altLang="zh-CN" dirty="0"/>
              <a:t>、</a:t>
            </a:r>
            <a:r>
              <a:rPr lang="en-US" altLang="zh-CN" dirty="0"/>
              <a:t>B.S. Lim ——</a:t>
            </a:r>
            <a:r>
              <a:rPr lang="zh-CN" altLang="zh-CN" b="1" dirty="0"/>
              <a:t>模糊神经网络</a:t>
            </a:r>
            <a:r>
              <a:rPr lang="en-US" altLang="zh-CN" dirty="0"/>
              <a:t>(Fuzzy neural network, FNN)</a:t>
            </a:r>
            <a:endParaRPr lang="zh-CN" altLang="zh-CN" dirty="0"/>
          </a:p>
          <a:p>
            <a:r>
              <a:rPr lang="en-US" altLang="zh-CN" dirty="0"/>
              <a:t>D.A. </a:t>
            </a:r>
            <a:r>
              <a:rPr lang="en-US" altLang="zh-CN" dirty="0" err="1"/>
              <a:t>Tobon</a:t>
            </a:r>
            <a:r>
              <a:rPr lang="en-US" altLang="zh-CN" dirty="0"/>
              <a:t>-Mejia ——</a:t>
            </a:r>
            <a:r>
              <a:rPr lang="zh-CN" altLang="zh-CN" b="1" dirty="0"/>
              <a:t>动态贝叶斯网络</a:t>
            </a:r>
            <a:r>
              <a:rPr lang="en-US" altLang="zh-CN" dirty="0"/>
              <a:t>(Dynamic Bayesian </a:t>
            </a:r>
            <a:r>
              <a:rPr lang="en-US" altLang="zh-CN" dirty="0" err="1"/>
              <a:t>networks,DBN</a:t>
            </a:r>
            <a:r>
              <a:rPr lang="en-US" altLang="zh-CN" dirty="0"/>
              <a:t>)</a:t>
            </a:r>
            <a:endParaRPr lang="zh-CN" altLang="zh-CN" dirty="0"/>
          </a:p>
          <a:p>
            <a:r>
              <a:rPr lang="en-US" altLang="zh-CN" dirty="0" err="1"/>
              <a:t>Huimin</a:t>
            </a:r>
            <a:r>
              <a:rPr lang="en-US" altLang="zh-CN" dirty="0"/>
              <a:t> Chen——</a:t>
            </a:r>
            <a:r>
              <a:rPr lang="zh-CN" altLang="zh-CN" dirty="0"/>
              <a:t>基于多模型联合的刀具磨损预测方法</a:t>
            </a:r>
          </a:p>
          <a:p>
            <a:r>
              <a:rPr lang="zh-CN" altLang="zh-CN" dirty="0"/>
              <a:t>董彩云等人</a:t>
            </a:r>
            <a:r>
              <a:rPr lang="en-US" altLang="zh-CN" dirty="0"/>
              <a:t>——</a:t>
            </a:r>
            <a:r>
              <a:rPr lang="zh-CN" altLang="zh-CN" dirty="0"/>
              <a:t>谐波小波包识别</a:t>
            </a:r>
            <a:r>
              <a:rPr lang="en-US" altLang="zh-CN" dirty="0"/>
              <a:t>+</a:t>
            </a:r>
            <a:r>
              <a:rPr lang="zh-CN" altLang="zh-CN" b="1" dirty="0"/>
              <a:t>回溯搜索算法</a:t>
            </a:r>
          </a:p>
        </p:txBody>
      </p:sp>
    </p:spTree>
    <p:extLst>
      <p:ext uri="{BB962C8B-B14F-4D97-AF65-F5344CB8AC3E}">
        <p14:creationId xmlns:p14="http://schemas.microsoft.com/office/powerpoint/2010/main" val="1260318859"/>
      </p:ext>
    </p:extLst>
  </p:cSld>
  <p:clrMapOvr>
    <a:masterClrMapping/>
  </p:clrMapOvr>
  <mc:AlternateContent xmlns:mc="http://schemas.openxmlformats.org/markup-compatibility/2006">
    <mc:Choice xmlns:p14="http://schemas.microsoft.com/office/powerpoint/2010/main" Requires="p14">
      <p:transition spd="slow" p14:dur="1200" advClick="0" advTm="0">
        <p:wipe/>
      </p:transition>
    </mc:Choice>
    <mc:Fallback>
      <p:transition spd="slow" advClick="0" advTm="0">
        <p:wip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CC21DBF3-F826-C245-8FAC-26A1079CE870}"/>
              </a:ext>
            </a:extLst>
          </p:cNvPr>
          <p:cNvSpPr txBox="1"/>
          <p:nvPr/>
        </p:nvSpPr>
        <p:spPr>
          <a:xfrm>
            <a:off x="481432" y="835605"/>
            <a:ext cx="2492990" cy="461665"/>
          </a:xfrm>
          <a:prstGeom prst="rect">
            <a:avLst/>
          </a:prstGeom>
          <a:noFill/>
        </p:spPr>
        <p:txBody>
          <a:bodyPr wrap="none" rtlCol="0">
            <a:spAutoFit/>
          </a:bodyPr>
          <a:lstStyle/>
          <a:p>
            <a:r>
              <a:rPr lang="en-US" altLang="zh-CN" sz="2400" b="1" dirty="0"/>
              <a:t>3.5</a:t>
            </a:r>
            <a:r>
              <a:rPr lang="zh-CN" altLang="en-US" sz="2400" b="1" dirty="0"/>
              <a:t> 刀具损耗模型</a:t>
            </a:r>
          </a:p>
        </p:txBody>
      </p:sp>
      <p:sp>
        <p:nvSpPr>
          <p:cNvPr id="2" name="矩形 1">
            <a:extLst>
              <a:ext uri="{FF2B5EF4-FFF2-40B4-BE49-F238E27FC236}">
                <a16:creationId xmlns:a16="http://schemas.microsoft.com/office/drawing/2014/main" id="{7A7510BD-5C0A-904A-9DDD-3C57FE182E4C}"/>
              </a:ext>
            </a:extLst>
          </p:cNvPr>
          <p:cNvSpPr/>
          <p:nvPr/>
        </p:nvSpPr>
        <p:spPr>
          <a:xfrm>
            <a:off x="481432" y="2005029"/>
            <a:ext cx="2714441" cy="1477328"/>
          </a:xfrm>
          <a:prstGeom prst="rect">
            <a:avLst/>
          </a:prstGeom>
        </p:spPr>
        <p:txBody>
          <a:bodyPr wrap="square">
            <a:spAutoFit/>
          </a:bodyPr>
          <a:lstStyle/>
          <a:p>
            <a:r>
              <a:rPr lang="zh-CN" altLang="zh-CN" dirty="0"/>
              <a:t>现有模型</a:t>
            </a:r>
            <a:r>
              <a:rPr lang="zh-CN" altLang="zh-CN" b="1" dirty="0"/>
              <a:t>不足之处</a:t>
            </a:r>
          </a:p>
          <a:p>
            <a:r>
              <a:rPr lang="en-US" altLang="zh-CN" dirty="0"/>
              <a:t>1</a:t>
            </a:r>
            <a:r>
              <a:rPr lang="zh-CN" altLang="zh-CN" dirty="0"/>
              <a:t>）可解释性不强；</a:t>
            </a:r>
          </a:p>
          <a:p>
            <a:r>
              <a:rPr lang="en-US" altLang="zh-CN" dirty="0"/>
              <a:t>2</a:t>
            </a:r>
            <a:r>
              <a:rPr lang="zh-CN" altLang="zh-CN" dirty="0"/>
              <a:t>）回归拟合不太稳定；</a:t>
            </a:r>
          </a:p>
          <a:p>
            <a:r>
              <a:rPr lang="en-US" altLang="zh-CN" dirty="0"/>
              <a:t>3</a:t>
            </a:r>
            <a:r>
              <a:rPr lang="zh-CN" altLang="zh-CN" dirty="0"/>
              <a:t>）可视化程度低；</a:t>
            </a:r>
          </a:p>
          <a:p>
            <a:r>
              <a:rPr lang="en-US" altLang="zh-CN" dirty="0"/>
              <a:t>4</a:t>
            </a:r>
            <a:r>
              <a:rPr lang="zh-CN" altLang="zh-CN" dirty="0"/>
              <a:t>）适应性不强。</a:t>
            </a:r>
          </a:p>
        </p:txBody>
      </p:sp>
      <p:sp>
        <p:nvSpPr>
          <p:cNvPr id="3" name="矩形 2">
            <a:extLst>
              <a:ext uri="{FF2B5EF4-FFF2-40B4-BE49-F238E27FC236}">
                <a16:creationId xmlns:a16="http://schemas.microsoft.com/office/drawing/2014/main" id="{6F0321A6-9344-4246-A39A-662D621D7BAB}"/>
              </a:ext>
            </a:extLst>
          </p:cNvPr>
          <p:cNvSpPr/>
          <p:nvPr/>
        </p:nvSpPr>
        <p:spPr>
          <a:xfrm>
            <a:off x="4277764" y="2027349"/>
            <a:ext cx="4572000" cy="1477328"/>
          </a:xfrm>
          <a:prstGeom prst="rect">
            <a:avLst/>
          </a:prstGeom>
        </p:spPr>
        <p:txBody>
          <a:bodyPr>
            <a:spAutoFit/>
          </a:bodyPr>
          <a:lstStyle/>
          <a:p>
            <a:r>
              <a:rPr lang="zh-CN" altLang="zh-CN" dirty="0">
                <a:ea typeface="SimHei" panose="02010609060101010101" pitchFamily="49" charset="-122"/>
                <a:cs typeface="宋体" panose="02010600030101010101" pitchFamily="2" charset="-122"/>
              </a:rPr>
              <a:t>方向：</a:t>
            </a:r>
          </a:p>
          <a:p>
            <a:r>
              <a:rPr lang="zh-CN" altLang="zh-CN" b="1" dirty="0">
                <a:ea typeface="SimHei" panose="02010609060101010101" pitchFamily="49" charset="-122"/>
                <a:cs typeface="宋体" panose="02010600030101010101" pitchFamily="2" charset="-122"/>
              </a:rPr>
              <a:t>回归决策树</a:t>
            </a:r>
            <a:r>
              <a:rPr lang="en-US" altLang="zh-CN" dirty="0">
                <a:ea typeface="SimHei" panose="02010609060101010101" pitchFamily="49" charset="-122"/>
                <a:cs typeface="宋体" panose="02010600030101010101" pitchFamily="2" charset="-122"/>
              </a:rPr>
              <a:t>——</a:t>
            </a:r>
            <a:r>
              <a:rPr lang="zh-CN" altLang="zh-CN" dirty="0">
                <a:ea typeface="SimHei" panose="02010609060101010101" pitchFamily="49" charset="-122"/>
                <a:cs typeface="宋体" panose="02010600030101010101" pitchFamily="2" charset="-122"/>
              </a:rPr>
              <a:t>复杂性易控制</a:t>
            </a:r>
            <a:r>
              <a:rPr lang="en-US" altLang="zh-CN" dirty="0">
                <a:ea typeface="SimHei" panose="02010609060101010101" pitchFamily="49" charset="-122"/>
                <a:cs typeface="宋体" panose="02010600030101010101" pitchFamily="2" charset="-122"/>
              </a:rPr>
              <a:t>+</a:t>
            </a:r>
            <a:r>
              <a:rPr lang="zh-CN" altLang="zh-CN" dirty="0">
                <a:ea typeface="SimHei" panose="02010609060101010101" pitchFamily="49" charset="-122"/>
                <a:cs typeface="宋体" panose="02010600030101010101" pitchFamily="2" charset="-122"/>
              </a:rPr>
              <a:t>解释性强</a:t>
            </a:r>
          </a:p>
          <a:p>
            <a:r>
              <a:rPr lang="zh-CN" altLang="zh-CN" b="1" dirty="0">
                <a:ea typeface="SimHei" panose="02010609060101010101" pitchFamily="49" charset="-122"/>
                <a:cs typeface="宋体" panose="02010600030101010101" pitchFamily="2" charset="-122"/>
              </a:rPr>
              <a:t>集成方法</a:t>
            </a:r>
            <a:r>
              <a:rPr lang="en-US" altLang="zh-CN" b="1" dirty="0">
                <a:ea typeface="SimHei" panose="02010609060101010101" pitchFamily="49" charset="-122"/>
                <a:cs typeface="宋体" panose="02010600030101010101" pitchFamily="2" charset="-122"/>
              </a:rPr>
              <a:t>AdaBoost</a:t>
            </a:r>
            <a:r>
              <a:rPr lang="en-US" altLang="zh-CN" dirty="0">
                <a:ea typeface="SimHei" panose="02010609060101010101" pitchFamily="49" charset="-122"/>
                <a:cs typeface="宋体" panose="02010600030101010101" pitchFamily="2" charset="-122"/>
              </a:rPr>
              <a:t>——</a:t>
            </a:r>
            <a:r>
              <a:rPr lang="zh-CN" altLang="zh-CN" dirty="0">
                <a:ea typeface="SimHei" panose="02010609060101010101" pitchFamily="49" charset="-122"/>
                <a:cs typeface="宋体" panose="02010600030101010101" pitchFamily="2" charset="-122"/>
              </a:rPr>
              <a:t>提高系统稳定性</a:t>
            </a:r>
          </a:p>
          <a:p>
            <a:r>
              <a:rPr lang="zh-CN" altLang="zh-CN" dirty="0">
                <a:ea typeface="SimHei" panose="02010609060101010101" pitchFamily="49" charset="-122"/>
                <a:cs typeface="宋体" panose="02010600030101010101" pitchFamily="2" charset="-122"/>
              </a:rPr>
              <a:t>长短时记忆神经网络，双向循环神经网络，随机森林模型</a:t>
            </a:r>
            <a:r>
              <a:rPr lang="en-US" altLang="zh-CN" dirty="0">
                <a:ea typeface="SimHei" panose="02010609060101010101" pitchFamily="49" charset="-122"/>
                <a:cs typeface="宋体" panose="02010600030101010101" pitchFamily="2" charset="-122"/>
              </a:rPr>
              <a:t>……——</a:t>
            </a:r>
            <a:r>
              <a:rPr lang="zh-CN" altLang="zh-CN" dirty="0">
                <a:ea typeface="SimHei" panose="02010609060101010101" pitchFamily="49" charset="-122"/>
                <a:cs typeface="宋体" panose="02010600030101010101" pitchFamily="2" charset="-122"/>
              </a:rPr>
              <a:t>提高系统准确率</a:t>
            </a:r>
          </a:p>
        </p:txBody>
      </p:sp>
      <p:sp>
        <p:nvSpPr>
          <p:cNvPr id="4" name="右箭头 3">
            <a:extLst>
              <a:ext uri="{FF2B5EF4-FFF2-40B4-BE49-F238E27FC236}">
                <a16:creationId xmlns:a16="http://schemas.microsoft.com/office/drawing/2014/main" id="{75CFA60E-BE14-C948-AD34-AE6A71848FE1}"/>
              </a:ext>
            </a:extLst>
          </p:cNvPr>
          <p:cNvSpPr/>
          <p:nvPr/>
        </p:nvSpPr>
        <p:spPr>
          <a:xfrm>
            <a:off x="3191347" y="2524303"/>
            <a:ext cx="796705" cy="438779"/>
          </a:xfrm>
          <a:prstGeom prst="rightArrow">
            <a:avLst/>
          </a:prstGeom>
          <a:solidFill>
            <a:schemeClr val="tx1"/>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199999990"/>
      </p:ext>
    </p:extLst>
  </p:cSld>
  <p:clrMapOvr>
    <a:masterClrMapping/>
  </p:clrMapOvr>
  <mc:AlternateContent xmlns:mc="http://schemas.openxmlformats.org/markup-compatibility/2006">
    <mc:Choice xmlns:p14="http://schemas.microsoft.com/office/powerpoint/2010/main" Requires="p14">
      <p:transition spd="slow" p14:dur="1200" advClick="0" advTm="0">
        <p:wipe/>
      </p:transition>
    </mc:Choice>
    <mc:Fallback>
      <p:transition spd="slow" advClick="0" advTm="0">
        <p:wip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CC21DBF3-F826-C245-8FAC-26A1079CE870}"/>
              </a:ext>
            </a:extLst>
          </p:cNvPr>
          <p:cNvSpPr txBox="1"/>
          <p:nvPr/>
        </p:nvSpPr>
        <p:spPr>
          <a:xfrm>
            <a:off x="481432" y="835605"/>
            <a:ext cx="2492990" cy="461665"/>
          </a:xfrm>
          <a:prstGeom prst="rect">
            <a:avLst/>
          </a:prstGeom>
          <a:noFill/>
        </p:spPr>
        <p:txBody>
          <a:bodyPr wrap="none" rtlCol="0">
            <a:spAutoFit/>
          </a:bodyPr>
          <a:lstStyle/>
          <a:p>
            <a:r>
              <a:rPr lang="en-US" altLang="zh-CN" sz="2400" b="1" dirty="0"/>
              <a:t>3.5</a:t>
            </a:r>
            <a:r>
              <a:rPr lang="zh-CN" altLang="en-US" sz="2400" b="1" dirty="0"/>
              <a:t> 刀具损耗模型</a:t>
            </a:r>
          </a:p>
        </p:txBody>
      </p:sp>
      <p:sp>
        <p:nvSpPr>
          <p:cNvPr id="2" name="矩形 1">
            <a:extLst>
              <a:ext uri="{FF2B5EF4-FFF2-40B4-BE49-F238E27FC236}">
                <a16:creationId xmlns:a16="http://schemas.microsoft.com/office/drawing/2014/main" id="{7A7510BD-5C0A-904A-9DDD-3C57FE182E4C}"/>
              </a:ext>
            </a:extLst>
          </p:cNvPr>
          <p:cNvSpPr/>
          <p:nvPr/>
        </p:nvSpPr>
        <p:spPr>
          <a:xfrm>
            <a:off x="608180" y="1651944"/>
            <a:ext cx="4072462" cy="2031325"/>
          </a:xfrm>
          <a:prstGeom prst="rect">
            <a:avLst/>
          </a:prstGeom>
        </p:spPr>
        <p:txBody>
          <a:bodyPr wrap="square">
            <a:spAutoFit/>
          </a:bodyPr>
          <a:lstStyle/>
          <a:p>
            <a:r>
              <a:rPr lang="zh-CN" altLang="zh-CN" b="1" dirty="0"/>
              <a:t>模型训练</a:t>
            </a:r>
          </a:p>
          <a:p>
            <a:r>
              <a:rPr lang="zh-CN" altLang="zh-CN" dirty="0"/>
              <a:t>使用</a:t>
            </a:r>
            <a:r>
              <a:rPr lang="en-US" altLang="zh-CN" dirty="0"/>
              <a:t>c1</a:t>
            </a:r>
            <a:r>
              <a:rPr lang="zh-CN" altLang="zh-CN" dirty="0"/>
              <a:t>、</a:t>
            </a:r>
            <a:r>
              <a:rPr lang="en-US" altLang="zh-CN" dirty="0"/>
              <a:t>c4</a:t>
            </a:r>
            <a:r>
              <a:rPr lang="zh-CN" altLang="zh-CN" dirty="0"/>
              <a:t>和</a:t>
            </a:r>
            <a:r>
              <a:rPr lang="en-US" altLang="zh-CN" dirty="0"/>
              <a:t>c6</a:t>
            </a:r>
            <a:r>
              <a:rPr lang="zh-CN" altLang="zh-CN" dirty="0"/>
              <a:t>三个具有真实磨损值的数据集作为实验数据，选取其中两组作为训练样本，另一组作为测试样本，经过特征提取后得到的训练集输入样本形状为（</a:t>
            </a:r>
            <a:r>
              <a:rPr lang="en-US" altLang="zh-CN" dirty="0"/>
              <a:t>630</a:t>
            </a:r>
            <a:r>
              <a:rPr lang="zh-CN" altLang="zh-CN" dirty="0"/>
              <a:t>，</a:t>
            </a:r>
            <a:r>
              <a:rPr lang="en-US" altLang="zh-CN" dirty="0"/>
              <a:t>N</a:t>
            </a:r>
            <a:r>
              <a:rPr lang="zh-CN" altLang="zh-CN" dirty="0"/>
              <a:t>，</a:t>
            </a:r>
            <a:r>
              <a:rPr lang="en-US" altLang="zh-CN" dirty="0"/>
              <a:t>F</a:t>
            </a:r>
            <a:r>
              <a:rPr lang="zh-CN" altLang="zh-CN" dirty="0"/>
              <a:t>），</a:t>
            </a:r>
            <a:r>
              <a:rPr lang="en-US" altLang="zh-CN" dirty="0"/>
              <a:t>N</a:t>
            </a:r>
            <a:r>
              <a:rPr lang="zh-CN" altLang="zh-CN" dirty="0"/>
              <a:t>为传感器信号的个数，</a:t>
            </a:r>
            <a:r>
              <a:rPr lang="en-US" altLang="zh-CN" dirty="0"/>
              <a:t>F</a:t>
            </a:r>
            <a:r>
              <a:rPr lang="zh-CN" altLang="zh-CN" dirty="0"/>
              <a:t>为特征数量。</a:t>
            </a:r>
          </a:p>
        </p:txBody>
      </p:sp>
      <p:sp>
        <p:nvSpPr>
          <p:cNvPr id="3" name="矩形 2">
            <a:extLst>
              <a:ext uri="{FF2B5EF4-FFF2-40B4-BE49-F238E27FC236}">
                <a16:creationId xmlns:a16="http://schemas.microsoft.com/office/drawing/2014/main" id="{6F0321A6-9344-4246-A39A-662D621D7BAB}"/>
              </a:ext>
            </a:extLst>
          </p:cNvPr>
          <p:cNvSpPr/>
          <p:nvPr/>
        </p:nvSpPr>
        <p:spPr>
          <a:xfrm>
            <a:off x="4947721" y="1719531"/>
            <a:ext cx="4572000" cy="1477328"/>
          </a:xfrm>
          <a:prstGeom prst="rect">
            <a:avLst/>
          </a:prstGeom>
        </p:spPr>
        <p:txBody>
          <a:bodyPr>
            <a:spAutoFit/>
          </a:bodyPr>
          <a:lstStyle/>
          <a:p>
            <a:r>
              <a:rPr lang="zh-CN" altLang="zh-CN" b="1" dirty="0"/>
              <a:t>模型验证与评价</a:t>
            </a:r>
          </a:p>
          <a:p>
            <a:r>
              <a:rPr lang="zh-CN" altLang="zh-CN" dirty="0"/>
              <a:t>三个方面</a:t>
            </a:r>
          </a:p>
          <a:p>
            <a:r>
              <a:rPr lang="zh-CN" altLang="zh-CN" dirty="0"/>
              <a:t>准确性</a:t>
            </a:r>
            <a:r>
              <a:rPr lang="en-US" altLang="zh-CN" dirty="0"/>
              <a:t>——RMSE(</a:t>
            </a:r>
            <a:r>
              <a:rPr lang="zh-CN" altLang="zh-CN" dirty="0"/>
              <a:t>均方差</a:t>
            </a:r>
            <a:r>
              <a:rPr lang="en-US" altLang="zh-CN" dirty="0"/>
              <a:t>)</a:t>
            </a:r>
            <a:endParaRPr lang="zh-CN" altLang="zh-CN" dirty="0"/>
          </a:p>
          <a:p>
            <a:r>
              <a:rPr lang="zh-CN" altLang="zh-CN" dirty="0"/>
              <a:t>稳定性</a:t>
            </a:r>
            <a:r>
              <a:rPr lang="en-US" altLang="zh-CN" dirty="0"/>
              <a:t>——</a:t>
            </a:r>
            <a:r>
              <a:rPr lang="zh-CN" altLang="zh-CN" dirty="0"/>
              <a:t>波动变化</a:t>
            </a:r>
          </a:p>
          <a:p>
            <a:r>
              <a:rPr lang="zh-CN" altLang="zh-CN" dirty="0"/>
              <a:t>适用性</a:t>
            </a:r>
            <a:r>
              <a:rPr lang="en-US" altLang="zh-CN" dirty="0"/>
              <a:t>——</a:t>
            </a:r>
            <a:r>
              <a:rPr lang="zh-CN" altLang="zh-CN" dirty="0"/>
              <a:t>面向新刀具的准确率</a:t>
            </a:r>
          </a:p>
        </p:txBody>
      </p:sp>
      <p:cxnSp>
        <p:nvCxnSpPr>
          <p:cNvPr id="6" name="直线连接符 5">
            <a:extLst>
              <a:ext uri="{FF2B5EF4-FFF2-40B4-BE49-F238E27FC236}">
                <a16:creationId xmlns:a16="http://schemas.microsoft.com/office/drawing/2014/main" id="{BB40C8E7-A343-F942-9F05-B7BE4EB96EAA}"/>
              </a:ext>
            </a:extLst>
          </p:cNvPr>
          <p:cNvCxnSpPr/>
          <p:nvPr/>
        </p:nvCxnSpPr>
        <p:spPr>
          <a:xfrm>
            <a:off x="4762123" y="1538462"/>
            <a:ext cx="0" cy="2362954"/>
          </a:xfrm>
          <a:prstGeom prst="line">
            <a:avLst/>
          </a:prstGeom>
          <a:noFill/>
          <a:ln w="254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452515796"/>
      </p:ext>
    </p:extLst>
  </p:cSld>
  <p:clrMapOvr>
    <a:masterClrMapping/>
  </p:clrMapOvr>
  <mc:AlternateContent xmlns:mc="http://schemas.openxmlformats.org/markup-compatibility/2006">
    <mc:Choice xmlns:p14="http://schemas.microsoft.com/office/powerpoint/2010/main" Requires="p14">
      <p:transition spd="slow" p14:dur="1200" advClick="0" advTm="0">
        <p:wipe/>
      </p:transition>
    </mc:Choice>
    <mc:Fallback>
      <p:transition spd="slow" advClick="0" advTm="0">
        <p:wip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CC21DBF3-F826-C245-8FAC-26A1079CE870}"/>
              </a:ext>
            </a:extLst>
          </p:cNvPr>
          <p:cNvSpPr txBox="1"/>
          <p:nvPr/>
        </p:nvSpPr>
        <p:spPr>
          <a:xfrm>
            <a:off x="481432" y="835605"/>
            <a:ext cx="2185214" cy="461665"/>
          </a:xfrm>
          <a:prstGeom prst="rect">
            <a:avLst/>
          </a:prstGeom>
          <a:noFill/>
        </p:spPr>
        <p:txBody>
          <a:bodyPr wrap="none" rtlCol="0">
            <a:spAutoFit/>
          </a:bodyPr>
          <a:lstStyle/>
          <a:p>
            <a:r>
              <a:rPr lang="en-US" altLang="zh-CN" sz="2400" b="1" dirty="0"/>
              <a:t>3.6</a:t>
            </a:r>
            <a:r>
              <a:rPr lang="zh-CN" altLang="en-US" sz="2400" b="1" dirty="0"/>
              <a:t> 数据可视化</a:t>
            </a:r>
          </a:p>
        </p:txBody>
      </p:sp>
      <p:sp>
        <p:nvSpPr>
          <p:cNvPr id="2" name="矩形 1">
            <a:extLst>
              <a:ext uri="{FF2B5EF4-FFF2-40B4-BE49-F238E27FC236}">
                <a16:creationId xmlns:a16="http://schemas.microsoft.com/office/drawing/2014/main" id="{7A7510BD-5C0A-904A-9DDD-3C57FE182E4C}"/>
              </a:ext>
            </a:extLst>
          </p:cNvPr>
          <p:cNvSpPr/>
          <p:nvPr/>
        </p:nvSpPr>
        <p:spPr>
          <a:xfrm>
            <a:off x="481432" y="1444748"/>
            <a:ext cx="4162996" cy="369332"/>
          </a:xfrm>
          <a:prstGeom prst="rect">
            <a:avLst/>
          </a:prstGeom>
        </p:spPr>
        <p:txBody>
          <a:bodyPr wrap="square">
            <a:spAutoFit/>
          </a:bodyPr>
          <a:lstStyle/>
          <a:p>
            <a:r>
              <a:rPr lang="zh-CN" altLang="en-US" b="1" dirty="0"/>
              <a:t>使用</a:t>
            </a:r>
            <a:r>
              <a:rPr lang="en-US" altLang="zh-CN" b="1" dirty="0" err="1"/>
              <a:t>Visdom</a:t>
            </a:r>
            <a:r>
              <a:rPr lang="zh-CN" altLang="zh-CN" b="1" dirty="0"/>
              <a:t>进行训练可视化分析</a:t>
            </a:r>
            <a:r>
              <a:rPr lang="zh-CN" altLang="zh-CN" dirty="0"/>
              <a:t> </a:t>
            </a:r>
            <a:endParaRPr lang="zh-CN" altLang="zh-CN" dirty="0">
              <a:latin typeface="SimHei" panose="02010609060101010101" pitchFamily="49" charset="-122"/>
              <a:ea typeface="SimHei" panose="02010609060101010101" pitchFamily="49" charset="-122"/>
            </a:endParaRPr>
          </a:p>
        </p:txBody>
      </p:sp>
      <p:pic>
        <p:nvPicPr>
          <p:cNvPr id="4" name="图片 3" descr="20200215115445904">
            <a:extLst>
              <a:ext uri="{FF2B5EF4-FFF2-40B4-BE49-F238E27FC236}">
                <a16:creationId xmlns:a16="http://schemas.microsoft.com/office/drawing/2014/main" id="{95F9450A-199A-D944-98F1-D168B0A748D7}"/>
              </a:ext>
            </a:extLst>
          </p:cNvPr>
          <p:cNvPicPr/>
          <p:nvPr/>
        </p:nvPicPr>
        <p:blipFill>
          <a:blip r:embed="rId3"/>
          <a:stretch>
            <a:fillRect/>
          </a:stretch>
        </p:blipFill>
        <p:spPr>
          <a:xfrm>
            <a:off x="1018888" y="2013333"/>
            <a:ext cx="3295515" cy="2119428"/>
          </a:xfrm>
          <a:prstGeom prst="rect">
            <a:avLst/>
          </a:prstGeom>
        </p:spPr>
      </p:pic>
      <p:pic>
        <p:nvPicPr>
          <p:cNvPr id="5" name="图片 4" descr="IMG_256">
            <a:extLst>
              <a:ext uri="{FF2B5EF4-FFF2-40B4-BE49-F238E27FC236}">
                <a16:creationId xmlns:a16="http://schemas.microsoft.com/office/drawing/2014/main" id="{54FB69AA-DA62-7B48-8883-D16F19A3C9A1}"/>
              </a:ext>
            </a:extLst>
          </p:cNvPr>
          <p:cNvPicPr/>
          <p:nvPr/>
        </p:nvPicPr>
        <p:blipFill>
          <a:blip r:embed="rId4"/>
          <a:stretch>
            <a:fillRect/>
          </a:stretch>
        </p:blipFill>
        <p:spPr>
          <a:xfrm>
            <a:off x="5380972" y="1877454"/>
            <a:ext cx="2921057" cy="2517934"/>
          </a:xfrm>
          <a:prstGeom prst="rect">
            <a:avLst/>
          </a:prstGeom>
          <a:noFill/>
          <a:ln w="9525">
            <a:noFill/>
          </a:ln>
        </p:spPr>
      </p:pic>
      <p:sp>
        <p:nvSpPr>
          <p:cNvPr id="3" name="矩形 2">
            <a:extLst>
              <a:ext uri="{FF2B5EF4-FFF2-40B4-BE49-F238E27FC236}">
                <a16:creationId xmlns:a16="http://schemas.microsoft.com/office/drawing/2014/main" id="{8E072238-6E42-1E41-B8D0-646C7345CBF0}"/>
              </a:ext>
            </a:extLst>
          </p:cNvPr>
          <p:cNvSpPr/>
          <p:nvPr/>
        </p:nvSpPr>
        <p:spPr>
          <a:xfrm>
            <a:off x="6056670" y="4514649"/>
            <a:ext cx="1261884" cy="307777"/>
          </a:xfrm>
          <a:prstGeom prst="rect">
            <a:avLst/>
          </a:prstGeom>
        </p:spPr>
        <p:txBody>
          <a:bodyPr wrap="none">
            <a:spAutoFit/>
          </a:bodyPr>
          <a:lstStyle/>
          <a:p>
            <a:pPr lvl="0"/>
            <a:r>
              <a:rPr lang="zh-CN" altLang="zh-CN" sz="1400" dirty="0">
                <a:latin typeface="SimHei" panose="02010609060101010101" pitchFamily="49" charset="-122"/>
                <a:ea typeface="SimHei" panose="02010609060101010101" pitchFamily="49" charset="-122"/>
                <a:cs typeface="Times New Roman" panose="02020603050405020304" pitchFamily="18" charset="0"/>
              </a:rPr>
              <a:t>数据聚合情况</a:t>
            </a:r>
            <a:endParaRPr lang="zh-CN" altLang="zh-CN" sz="1400" dirty="0">
              <a:latin typeface="SimHei" panose="02010609060101010101" pitchFamily="49" charset="-122"/>
              <a:ea typeface="SimHei" panose="02010609060101010101" pitchFamily="49" charset="-122"/>
              <a:cs typeface="宋体" panose="02010600030101010101" pitchFamily="2" charset="-122"/>
            </a:endParaRPr>
          </a:p>
        </p:txBody>
      </p:sp>
      <p:sp>
        <p:nvSpPr>
          <p:cNvPr id="7" name="矩形 6">
            <a:extLst>
              <a:ext uri="{FF2B5EF4-FFF2-40B4-BE49-F238E27FC236}">
                <a16:creationId xmlns:a16="http://schemas.microsoft.com/office/drawing/2014/main" id="{A53975DE-CBAD-F24F-9A7A-462E81095B3B}"/>
              </a:ext>
            </a:extLst>
          </p:cNvPr>
          <p:cNvSpPr/>
          <p:nvPr/>
        </p:nvSpPr>
        <p:spPr>
          <a:xfrm>
            <a:off x="1825446" y="4206872"/>
            <a:ext cx="1620957" cy="307777"/>
          </a:xfrm>
          <a:prstGeom prst="rect">
            <a:avLst/>
          </a:prstGeom>
        </p:spPr>
        <p:txBody>
          <a:bodyPr wrap="none">
            <a:spAutoFit/>
          </a:bodyPr>
          <a:lstStyle/>
          <a:p>
            <a:pPr lvl="0"/>
            <a:r>
              <a:rPr lang="zh-CN" altLang="en-US" sz="1400" dirty="0">
                <a:latin typeface="SimHei" panose="02010609060101010101" pitchFamily="49" charset="-122"/>
                <a:ea typeface="SimHei" panose="02010609060101010101" pitchFamily="49" charset="-122"/>
                <a:cs typeface="Times New Roman" panose="02020603050405020304" pitchFamily="18" charset="0"/>
              </a:rPr>
              <a:t>模型损失变化情况</a:t>
            </a:r>
            <a:endParaRPr lang="zh-CN" altLang="zh-CN" sz="1400" dirty="0">
              <a:latin typeface="SimHei" panose="02010609060101010101" pitchFamily="49" charset="-122"/>
              <a:ea typeface="SimHei" panose="02010609060101010101" pitchFamily="49" charset="-122"/>
              <a:cs typeface="宋体" panose="02010600030101010101" pitchFamily="2" charset="-122"/>
            </a:endParaRPr>
          </a:p>
        </p:txBody>
      </p:sp>
    </p:spTree>
    <p:extLst>
      <p:ext uri="{BB962C8B-B14F-4D97-AF65-F5344CB8AC3E}">
        <p14:creationId xmlns:p14="http://schemas.microsoft.com/office/powerpoint/2010/main" val="2671590833"/>
      </p:ext>
    </p:extLst>
  </p:cSld>
  <p:clrMapOvr>
    <a:masterClrMapping/>
  </p:clrMapOvr>
  <mc:AlternateContent xmlns:mc="http://schemas.openxmlformats.org/markup-compatibility/2006">
    <mc:Choice xmlns:p14="http://schemas.microsoft.com/office/powerpoint/2010/main" Requires="p14">
      <p:transition spd="slow" p14:dur="1200" advClick="0" advTm="0">
        <p:wipe/>
      </p:transition>
    </mc:Choice>
    <mc:Fallback>
      <p:transition spd="slow" advClick="0" advTm="0">
        <p:wip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CC21DBF3-F826-C245-8FAC-26A1079CE870}"/>
              </a:ext>
            </a:extLst>
          </p:cNvPr>
          <p:cNvSpPr txBox="1"/>
          <p:nvPr/>
        </p:nvSpPr>
        <p:spPr>
          <a:xfrm>
            <a:off x="481432" y="835605"/>
            <a:ext cx="2185214" cy="461665"/>
          </a:xfrm>
          <a:prstGeom prst="rect">
            <a:avLst/>
          </a:prstGeom>
          <a:noFill/>
        </p:spPr>
        <p:txBody>
          <a:bodyPr wrap="none" rtlCol="0">
            <a:spAutoFit/>
          </a:bodyPr>
          <a:lstStyle/>
          <a:p>
            <a:r>
              <a:rPr lang="en-US" altLang="zh-CN" sz="2400" b="1" dirty="0"/>
              <a:t>3.6</a:t>
            </a:r>
            <a:r>
              <a:rPr lang="zh-CN" altLang="en-US" sz="2400" b="1" dirty="0"/>
              <a:t> 数据可视化</a:t>
            </a:r>
          </a:p>
        </p:txBody>
      </p:sp>
      <p:sp>
        <p:nvSpPr>
          <p:cNvPr id="2" name="矩形 1">
            <a:extLst>
              <a:ext uri="{FF2B5EF4-FFF2-40B4-BE49-F238E27FC236}">
                <a16:creationId xmlns:a16="http://schemas.microsoft.com/office/drawing/2014/main" id="{7A7510BD-5C0A-904A-9DDD-3C57FE182E4C}"/>
              </a:ext>
            </a:extLst>
          </p:cNvPr>
          <p:cNvSpPr/>
          <p:nvPr/>
        </p:nvSpPr>
        <p:spPr>
          <a:xfrm>
            <a:off x="481432" y="1444748"/>
            <a:ext cx="4162996" cy="646331"/>
          </a:xfrm>
          <a:prstGeom prst="rect">
            <a:avLst/>
          </a:prstGeom>
        </p:spPr>
        <p:txBody>
          <a:bodyPr wrap="square">
            <a:spAutoFit/>
          </a:bodyPr>
          <a:lstStyle/>
          <a:p>
            <a:r>
              <a:rPr lang="en-US" altLang="zh-CN" b="1" dirty="0" err="1"/>
              <a:t>Yellowbrick</a:t>
            </a:r>
            <a:r>
              <a:rPr lang="zh-CN" altLang="zh-CN" b="1" dirty="0"/>
              <a:t>：</a:t>
            </a:r>
            <a:r>
              <a:rPr lang="zh-CN" altLang="zh-CN" dirty="0"/>
              <a:t>模型选择、特征重要性确定和模型性能分析</a:t>
            </a:r>
          </a:p>
        </p:txBody>
      </p:sp>
      <p:pic>
        <p:nvPicPr>
          <p:cNvPr id="8" name="图片 7">
            <a:extLst>
              <a:ext uri="{FF2B5EF4-FFF2-40B4-BE49-F238E27FC236}">
                <a16:creationId xmlns:a16="http://schemas.microsoft.com/office/drawing/2014/main" id="{4A1D62B5-6519-504A-927E-DB58B1283CCE}"/>
              </a:ext>
            </a:extLst>
          </p:cNvPr>
          <p:cNvPicPr/>
          <p:nvPr/>
        </p:nvPicPr>
        <p:blipFill>
          <a:blip r:embed="rId3">
            <a:extLst>
              <a:ext uri="{28A0092B-C50C-407E-A947-70E740481C1C}">
                <a14:useLocalDpi xmlns:a14="http://schemas.microsoft.com/office/drawing/2010/main" val="0"/>
              </a:ext>
            </a:extLst>
          </a:blip>
          <a:stretch>
            <a:fillRect/>
          </a:stretch>
        </p:blipFill>
        <p:spPr>
          <a:xfrm>
            <a:off x="1003581" y="2150629"/>
            <a:ext cx="3326130" cy="2518410"/>
          </a:xfrm>
          <a:prstGeom prst="rect">
            <a:avLst/>
          </a:prstGeom>
        </p:spPr>
      </p:pic>
      <p:sp>
        <p:nvSpPr>
          <p:cNvPr id="6" name="矩形 5">
            <a:extLst>
              <a:ext uri="{FF2B5EF4-FFF2-40B4-BE49-F238E27FC236}">
                <a16:creationId xmlns:a16="http://schemas.microsoft.com/office/drawing/2014/main" id="{14E4BAEE-3117-C14F-B99E-01AEF7ED504D}"/>
              </a:ext>
            </a:extLst>
          </p:cNvPr>
          <p:cNvSpPr/>
          <p:nvPr/>
        </p:nvSpPr>
        <p:spPr>
          <a:xfrm>
            <a:off x="4577368" y="1388051"/>
            <a:ext cx="4572000" cy="646331"/>
          </a:xfrm>
          <a:prstGeom prst="rect">
            <a:avLst/>
          </a:prstGeom>
        </p:spPr>
        <p:txBody>
          <a:bodyPr>
            <a:spAutoFit/>
          </a:bodyPr>
          <a:lstStyle/>
          <a:p>
            <a:pPr algn="just"/>
            <a:r>
              <a:rPr lang="en-US" altLang="zh-CN" b="1" dirty="0" err="1">
                <a:latin typeface="+mn-ea"/>
                <a:cs typeface="宋体" panose="02010600030101010101" pitchFamily="2" charset="-122"/>
              </a:rPr>
              <a:t>MLxtend</a:t>
            </a:r>
            <a:r>
              <a:rPr lang="zh-CN" altLang="zh-CN" b="1" dirty="0">
                <a:latin typeface="+mn-ea"/>
                <a:cs typeface="宋体" panose="02010600030101010101" pitchFamily="2" charset="-122"/>
              </a:rPr>
              <a:t>：</a:t>
            </a:r>
            <a:r>
              <a:rPr lang="zh-CN" altLang="zh-CN" dirty="0">
                <a:latin typeface="+mn-ea"/>
                <a:cs typeface="宋体" panose="02010600030101010101" pitchFamily="2" charset="-122"/>
              </a:rPr>
              <a:t>叠加和表决分类器、模型评估、特征提取以及设计和制图。</a:t>
            </a:r>
          </a:p>
        </p:txBody>
      </p:sp>
      <p:pic>
        <p:nvPicPr>
          <p:cNvPr id="10" name="图片 9">
            <a:extLst>
              <a:ext uri="{FF2B5EF4-FFF2-40B4-BE49-F238E27FC236}">
                <a16:creationId xmlns:a16="http://schemas.microsoft.com/office/drawing/2014/main" id="{5C97570A-601C-EF48-A611-FCA0BED3E1F9}"/>
              </a:ext>
            </a:extLst>
          </p:cNvPr>
          <p:cNvPicPr/>
          <p:nvPr/>
        </p:nvPicPr>
        <p:blipFill>
          <a:blip r:embed="rId4">
            <a:extLst>
              <a:ext uri="{28A0092B-C50C-407E-A947-70E740481C1C}">
                <a14:useLocalDpi xmlns:a14="http://schemas.microsoft.com/office/drawing/2010/main" val="0"/>
              </a:ext>
            </a:extLst>
          </a:blip>
          <a:stretch>
            <a:fillRect/>
          </a:stretch>
        </p:blipFill>
        <p:spPr>
          <a:xfrm>
            <a:off x="5104645" y="2150629"/>
            <a:ext cx="3348448" cy="2518410"/>
          </a:xfrm>
          <a:prstGeom prst="rect">
            <a:avLst/>
          </a:prstGeom>
        </p:spPr>
      </p:pic>
    </p:spTree>
    <p:extLst>
      <p:ext uri="{BB962C8B-B14F-4D97-AF65-F5344CB8AC3E}">
        <p14:creationId xmlns:p14="http://schemas.microsoft.com/office/powerpoint/2010/main" val="4195439530"/>
      </p:ext>
    </p:extLst>
  </p:cSld>
  <p:clrMapOvr>
    <a:masterClrMapping/>
  </p:clrMapOvr>
  <mc:AlternateContent xmlns:mc="http://schemas.openxmlformats.org/markup-compatibility/2006">
    <mc:Choice xmlns:p14="http://schemas.microsoft.com/office/powerpoint/2010/main" Requires="p14">
      <p:transition spd="slow" p14:dur="1200" advClick="0" advTm="0">
        <p:wipe/>
      </p:transition>
    </mc:Choice>
    <mc:Fallback>
      <p:transition spd="slow" advClick="0" advTm="0">
        <p:wip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CC21DBF3-F826-C245-8FAC-26A1079CE870}"/>
              </a:ext>
            </a:extLst>
          </p:cNvPr>
          <p:cNvSpPr txBox="1"/>
          <p:nvPr/>
        </p:nvSpPr>
        <p:spPr>
          <a:xfrm>
            <a:off x="481432" y="835605"/>
            <a:ext cx="2185214" cy="461665"/>
          </a:xfrm>
          <a:prstGeom prst="rect">
            <a:avLst/>
          </a:prstGeom>
          <a:noFill/>
        </p:spPr>
        <p:txBody>
          <a:bodyPr wrap="none" rtlCol="0">
            <a:spAutoFit/>
          </a:bodyPr>
          <a:lstStyle/>
          <a:p>
            <a:r>
              <a:rPr lang="en-US" altLang="zh-CN" sz="2400" b="1" dirty="0"/>
              <a:t>3.6</a:t>
            </a:r>
            <a:r>
              <a:rPr lang="zh-CN" altLang="en-US" sz="2400" b="1" dirty="0"/>
              <a:t> 数据可视化</a:t>
            </a:r>
          </a:p>
        </p:txBody>
      </p:sp>
      <p:sp>
        <p:nvSpPr>
          <p:cNvPr id="2" name="矩形 1">
            <a:extLst>
              <a:ext uri="{FF2B5EF4-FFF2-40B4-BE49-F238E27FC236}">
                <a16:creationId xmlns:a16="http://schemas.microsoft.com/office/drawing/2014/main" id="{7A7510BD-5C0A-904A-9DDD-3C57FE182E4C}"/>
              </a:ext>
            </a:extLst>
          </p:cNvPr>
          <p:cNvSpPr/>
          <p:nvPr/>
        </p:nvSpPr>
        <p:spPr>
          <a:xfrm>
            <a:off x="585148" y="1321637"/>
            <a:ext cx="4162996" cy="369332"/>
          </a:xfrm>
          <a:prstGeom prst="rect">
            <a:avLst/>
          </a:prstGeom>
        </p:spPr>
        <p:txBody>
          <a:bodyPr wrap="square">
            <a:spAutoFit/>
          </a:bodyPr>
          <a:lstStyle/>
          <a:p>
            <a:r>
              <a:rPr lang="en-US" altLang="zh-CN" b="1" dirty="0" err="1"/>
              <a:t>graphviz+torchviz</a:t>
            </a:r>
            <a:endParaRPr lang="zh-CN" altLang="zh-CN" b="1" dirty="0"/>
          </a:p>
        </p:txBody>
      </p:sp>
      <p:sp>
        <p:nvSpPr>
          <p:cNvPr id="3" name="矩形 2">
            <a:extLst>
              <a:ext uri="{FF2B5EF4-FFF2-40B4-BE49-F238E27FC236}">
                <a16:creationId xmlns:a16="http://schemas.microsoft.com/office/drawing/2014/main" id="{8E072238-6E42-1E41-B8D0-646C7345CBF0}"/>
              </a:ext>
            </a:extLst>
          </p:cNvPr>
          <p:cNvSpPr/>
          <p:nvPr/>
        </p:nvSpPr>
        <p:spPr>
          <a:xfrm>
            <a:off x="1763328" y="4776640"/>
            <a:ext cx="1261884" cy="307777"/>
          </a:xfrm>
          <a:prstGeom prst="rect">
            <a:avLst/>
          </a:prstGeom>
        </p:spPr>
        <p:txBody>
          <a:bodyPr wrap="none">
            <a:spAutoFit/>
          </a:bodyPr>
          <a:lstStyle/>
          <a:p>
            <a:pPr lvl="0"/>
            <a:r>
              <a:rPr lang="zh-CN" altLang="en-US" sz="1400" dirty="0">
                <a:latin typeface="SimHei" panose="02010609060101010101" pitchFamily="49" charset="-122"/>
                <a:ea typeface="SimHei" panose="02010609060101010101" pitchFamily="49" charset="-122"/>
                <a:cs typeface="宋体" panose="02010600030101010101" pitchFamily="2" charset="-122"/>
              </a:rPr>
              <a:t>神经网络结构</a:t>
            </a:r>
            <a:endParaRPr lang="zh-CN" altLang="zh-CN" sz="1400" dirty="0">
              <a:latin typeface="SimHei" panose="02010609060101010101" pitchFamily="49" charset="-122"/>
              <a:ea typeface="SimHei" panose="02010609060101010101" pitchFamily="49" charset="-122"/>
              <a:cs typeface="宋体" panose="02010600030101010101" pitchFamily="2" charset="-122"/>
            </a:endParaRPr>
          </a:p>
        </p:txBody>
      </p:sp>
      <p:sp>
        <p:nvSpPr>
          <p:cNvPr id="7" name="矩形 6">
            <a:extLst>
              <a:ext uri="{FF2B5EF4-FFF2-40B4-BE49-F238E27FC236}">
                <a16:creationId xmlns:a16="http://schemas.microsoft.com/office/drawing/2014/main" id="{A53975DE-CBAD-F24F-9A7A-462E81095B3B}"/>
              </a:ext>
            </a:extLst>
          </p:cNvPr>
          <p:cNvSpPr/>
          <p:nvPr/>
        </p:nvSpPr>
        <p:spPr>
          <a:xfrm>
            <a:off x="1825446" y="4206872"/>
            <a:ext cx="1620957" cy="307777"/>
          </a:xfrm>
          <a:prstGeom prst="rect">
            <a:avLst/>
          </a:prstGeom>
        </p:spPr>
        <p:txBody>
          <a:bodyPr wrap="none">
            <a:spAutoFit/>
          </a:bodyPr>
          <a:lstStyle/>
          <a:p>
            <a:pPr lvl="0"/>
            <a:r>
              <a:rPr lang="zh-CN" altLang="en-US" sz="1400" dirty="0">
                <a:latin typeface="SimHei" panose="02010609060101010101" pitchFamily="49" charset="-122"/>
                <a:ea typeface="SimHei" panose="02010609060101010101" pitchFamily="49" charset="-122"/>
                <a:cs typeface="Times New Roman" panose="02020603050405020304" pitchFamily="18" charset="0"/>
              </a:rPr>
              <a:t>模型损失变化情况</a:t>
            </a:r>
            <a:endParaRPr lang="zh-CN" altLang="zh-CN" sz="1400" dirty="0">
              <a:latin typeface="SimHei" panose="02010609060101010101" pitchFamily="49" charset="-122"/>
              <a:ea typeface="SimHei" panose="02010609060101010101" pitchFamily="49" charset="-122"/>
              <a:cs typeface="宋体" panose="02010600030101010101" pitchFamily="2" charset="-122"/>
            </a:endParaRPr>
          </a:p>
        </p:txBody>
      </p:sp>
      <p:pic>
        <p:nvPicPr>
          <p:cNvPr id="8" name="图片 7">
            <a:extLst>
              <a:ext uri="{FF2B5EF4-FFF2-40B4-BE49-F238E27FC236}">
                <a16:creationId xmlns:a16="http://schemas.microsoft.com/office/drawing/2014/main" id="{4BD504E1-81D9-5841-814B-9B568666BEF4}"/>
              </a:ext>
            </a:extLst>
          </p:cNvPr>
          <p:cNvPicPr/>
          <p:nvPr/>
        </p:nvPicPr>
        <p:blipFill>
          <a:blip r:embed="rId3">
            <a:extLst>
              <a:ext uri="{28A0092B-C50C-407E-A947-70E740481C1C}">
                <a14:useLocalDpi xmlns:a14="http://schemas.microsoft.com/office/drawing/2010/main" val="0"/>
              </a:ext>
            </a:extLst>
          </a:blip>
          <a:stretch>
            <a:fillRect/>
          </a:stretch>
        </p:blipFill>
        <p:spPr>
          <a:xfrm>
            <a:off x="913997" y="1669512"/>
            <a:ext cx="2713475" cy="3107128"/>
          </a:xfrm>
          <a:prstGeom prst="rect">
            <a:avLst/>
          </a:prstGeom>
        </p:spPr>
      </p:pic>
      <p:pic>
        <p:nvPicPr>
          <p:cNvPr id="9" name="图片 8">
            <a:extLst>
              <a:ext uri="{FF2B5EF4-FFF2-40B4-BE49-F238E27FC236}">
                <a16:creationId xmlns:a16="http://schemas.microsoft.com/office/drawing/2014/main" id="{082D859C-BC85-CE49-967A-7FA52EC1782C}"/>
              </a:ext>
            </a:extLst>
          </p:cNvPr>
          <p:cNvPicPr/>
          <p:nvPr/>
        </p:nvPicPr>
        <p:blipFill>
          <a:blip r:embed="rId4">
            <a:extLst>
              <a:ext uri="{28A0092B-C50C-407E-A947-70E740481C1C}">
                <a14:useLocalDpi xmlns:a14="http://schemas.microsoft.com/office/drawing/2010/main" val="0"/>
              </a:ext>
            </a:extLst>
          </a:blip>
          <a:stretch>
            <a:fillRect/>
          </a:stretch>
        </p:blipFill>
        <p:spPr>
          <a:xfrm>
            <a:off x="4154158" y="1935477"/>
            <a:ext cx="4691078" cy="2380016"/>
          </a:xfrm>
          <a:prstGeom prst="rect">
            <a:avLst/>
          </a:prstGeom>
        </p:spPr>
      </p:pic>
      <p:sp>
        <p:nvSpPr>
          <p:cNvPr id="6" name="矩形 5">
            <a:extLst>
              <a:ext uri="{FF2B5EF4-FFF2-40B4-BE49-F238E27FC236}">
                <a16:creationId xmlns:a16="http://schemas.microsoft.com/office/drawing/2014/main" id="{51DABAF6-1152-7C45-B92D-F585B024A8D4}"/>
              </a:ext>
            </a:extLst>
          </p:cNvPr>
          <p:cNvSpPr/>
          <p:nvPr/>
        </p:nvSpPr>
        <p:spPr>
          <a:xfrm>
            <a:off x="4442406" y="1346004"/>
            <a:ext cx="1385316" cy="369332"/>
          </a:xfrm>
          <a:prstGeom prst="rect">
            <a:avLst/>
          </a:prstGeom>
        </p:spPr>
        <p:txBody>
          <a:bodyPr wrap="none">
            <a:spAutoFit/>
          </a:bodyPr>
          <a:lstStyle/>
          <a:p>
            <a:r>
              <a:rPr lang="en-US" altLang="zh-CN" b="1" dirty="0" err="1">
                <a:ea typeface="宋体" panose="02010600030101010101" pitchFamily="2" charset="-122"/>
                <a:cs typeface="Times New Roman" panose="02020603050405020304" pitchFamily="18" charset="0"/>
              </a:rPr>
              <a:t>tensorwatch</a:t>
            </a:r>
            <a:endParaRPr lang="zh-CN" altLang="zh-CN" b="1" dirty="0">
              <a:ea typeface="宋体" panose="02010600030101010101" pitchFamily="2" charset="-122"/>
              <a:cs typeface="宋体" panose="02010600030101010101" pitchFamily="2" charset="-122"/>
            </a:endParaRPr>
          </a:p>
        </p:txBody>
      </p:sp>
      <p:sp>
        <p:nvSpPr>
          <p:cNvPr id="11" name="矩形 10">
            <a:extLst>
              <a:ext uri="{FF2B5EF4-FFF2-40B4-BE49-F238E27FC236}">
                <a16:creationId xmlns:a16="http://schemas.microsoft.com/office/drawing/2014/main" id="{25851336-63C6-4748-99DC-39CD66E7A248}"/>
              </a:ext>
            </a:extLst>
          </p:cNvPr>
          <p:cNvSpPr/>
          <p:nvPr/>
        </p:nvSpPr>
        <p:spPr>
          <a:xfrm>
            <a:off x="6048291" y="4315493"/>
            <a:ext cx="902811" cy="307777"/>
          </a:xfrm>
          <a:prstGeom prst="rect">
            <a:avLst/>
          </a:prstGeom>
        </p:spPr>
        <p:txBody>
          <a:bodyPr wrap="none">
            <a:spAutoFit/>
          </a:bodyPr>
          <a:lstStyle/>
          <a:p>
            <a:pPr lvl="0"/>
            <a:r>
              <a:rPr lang="zh-CN" altLang="en-US" sz="1400" dirty="0">
                <a:latin typeface="SimHei" panose="02010609060101010101" pitchFamily="49" charset="-122"/>
                <a:ea typeface="SimHei" panose="02010609060101010101" pitchFamily="49" charset="-122"/>
                <a:cs typeface="宋体" panose="02010600030101010101" pitchFamily="2" charset="-122"/>
              </a:rPr>
              <a:t>损失波动</a:t>
            </a:r>
            <a:endParaRPr lang="zh-CN" altLang="zh-CN" sz="1400" dirty="0">
              <a:latin typeface="SimHei" panose="02010609060101010101" pitchFamily="49" charset="-122"/>
              <a:ea typeface="SimHei" panose="02010609060101010101" pitchFamily="49" charset="-122"/>
              <a:cs typeface="宋体" panose="02010600030101010101" pitchFamily="2" charset="-122"/>
            </a:endParaRPr>
          </a:p>
        </p:txBody>
      </p:sp>
    </p:spTree>
    <p:extLst>
      <p:ext uri="{BB962C8B-B14F-4D97-AF65-F5344CB8AC3E}">
        <p14:creationId xmlns:p14="http://schemas.microsoft.com/office/powerpoint/2010/main" val="849005964"/>
      </p:ext>
    </p:extLst>
  </p:cSld>
  <p:clrMapOvr>
    <a:masterClrMapping/>
  </p:clrMapOvr>
  <mc:AlternateContent xmlns:mc="http://schemas.openxmlformats.org/markup-compatibility/2006">
    <mc:Choice xmlns:p14="http://schemas.microsoft.com/office/powerpoint/2010/main" Requires="p14">
      <p:transition spd="slow" p14:dur="1200" advClick="0" advTm="0">
        <p:wipe/>
      </p:transition>
    </mc:Choice>
    <mc:Fallback>
      <p:transition spd="slow" advClick="0" advTm="0">
        <p:wip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CC21DBF3-F826-C245-8FAC-26A1079CE870}"/>
              </a:ext>
            </a:extLst>
          </p:cNvPr>
          <p:cNvSpPr txBox="1"/>
          <p:nvPr/>
        </p:nvSpPr>
        <p:spPr>
          <a:xfrm>
            <a:off x="481432" y="835605"/>
            <a:ext cx="2185214" cy="461665"/>
          </a:xfrm>
          <a:prstGeom prst="rect">
            <a:avLst/>
          </a:prstGeom>
          <a:noFill/>
        </p:spPr>
        <p:txBody>
          <a:bodyPr wrap="none" rtlCol="0">
            <a:spAutoFit/>
          </a:bodyPr>
          <a:lstStyle/>
          <a:p>
            <a:r>
              <a:rPr lang="en-US" altLang="zh-CN" sz="2400" b="1" dirty="0"/>
              <a:t>3.6</a:t>
            </a:r>
            <a:r>
              <a:rPr lang="zh-CN" altLang="en-US" sz="2400" b="1" dirty="0"/>
              <a:t> 数据可视化</a:t>
            </a:r>
          </a:p>
        </p:txBody>
      </p:sp>
      <p:sp>
        <p:nvSpPr>
          <p:cNvPr id="2" name="矩形 1">
            <a:extLst>
              <a:ext uri="{FF2B5EF4-FFF2-40B4-BE49-F238E27FC236}">
                <a16:creationId xmlns:a16="http://schemas.microsoft.com/office/drawing/2014/main" id="{7A7510BD-5C0A-904A-9DDD-3C57FE182E4C}"/>
              </a:ext>
            </a:extLst>
          </p:cNvPr>
          <p:cNvSpPr/>
          <p:nvPr/>
        </p:nvSpPr>
        <p:spPr>
          <a:xfrm>
            <a:off x="585148" y="1363772"/>
            <a:ext cx="4162996" cy="369332"/>
          </a:xfrm>
          <a:prstGeom prst="rect">
            <a:avLst/>
          </a:prstGeom>
        </p:spPr>
        <p:txBody>
          <a:bodyPr wrap="square">
            <a:spAutoFit/>
          </a:bodyPr>
          <a:lstStyle/>
          <a:p>
            <a:r>
              <a:rPr lang="en-US" altLang="zh-CN" b="1" dirty="0" err="1"/>
              <a:t>TensorboardX</a:t>
            </a:r>
            <a:r>
              <a:rPr lang="zh-CN" altLang="zh-CN" dirty="0"/>
              <a:t> </a:t>
            </a:r>
            <a:endParaRPr lang="zh-CN" altLang="zh-CN" dirty="0">
              <a:latin typeface="SimHei" panose="02010609060101010101" pitchFamily="49" charset="-122"/>
              <a:ea typeface="SimHei" panose="02010609060101010101" pitchFamily="49" charset="-122"/>
            </a:endParaRPr>
          </a:p>
        </p:txBody>
      </p:sp>
      <p:pic>
        <p:nvPicPr>
          <p:cNvPr id="8" name="图片 7" descr="IMG_256">
            <a:extLst>
              <a:ext uri="{FF2B5EF4-FFF2-40B4-BE49-F238E27FC236}">
                <a16:creationId xmlns:a16="http://schemas.microsoft.com/office/drawing/2014/main" id="{7306EEB9-7CF8-994B-9903-FF83760DAA64}"/>
              </a:ext>
            </a:extLst>
          </p:cNvPr>
          <p:cNvPicPr/>
          <p:nvPr/>
        </p:nvPicPr>
        <p:blipFill>
          <a:blip r:embed="rId3"/>
          <a:stretch>
            <a:fillRect/>
          </a:stretch>
        </p:blipFill>
        <p:spPr>
          <a:xfrm>
            <a:off x="1574039" y="1733104"/>
            <a:ext cx="5115560" cy="2868930"/>
          </a:xfrm>
          <a:prstGeom prst="rect">
            <a:avLst/>
          </a:prstGeom>
          <a:noFill/>
          <a:ln w="9525">
            <a:noFill/>
          </a:ln>
        </p:spPr>
      </p:pic>
    </p:spTree>
    <p:extLst>
      <p:ext uri="{BB962C8B-B14F-4D97-AF65-F5344CB8AC3E}">
        <p14:creationId xmlns:p14="http://schemas.microsoft.com/office/powerpoint/2010/main" val="3818102611"/>
      </p:ext>
    </p:extLst>
  </p:cSld>
  <p:clrMapOvr>
    <a:masterClrMapping/>
  </p:clrMapOvr>
  <mc:AlternateContent xmlns:mc="http://schemas.openxmlformats.org/markup-compatibility/2006">
    <mc:Choice xmlns:p14="http://schemas.microsoft.com/office/powerpoint/2010/main" Requires="p14">
      <p:transition spd="slow" p14:dur="1200" advClick="0" advTm="0">
        <p:wipe/>
      </p:transition>
    </mc:Choice>
    <mc:Fallback>
      <p:transition spd="slow" advClick="0" advTm="0">
        <p:wip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矩形 1"/>
          <p:cNvSpPr/>
          <p:nvPr/>
        </p:nvSpPr>
        <p:spPr>
          <a:xfrm>
            <a:off x="0" y="1350962"/>
            <a:ext cx="3228975" cy="1187451"/>
          </a:xfrm>
          <a:prstGeom prst="rect">
            <a:avLst/>
          </a:prstGeom>
          <a:solidFill>
            <a:srgbClr val="414455"/>
          </a:solidFill>
          <a:ln w="12700">
            <a:miter lim="400000"/>
          </a:ln>
        </p:spPr>
        <p:txBody>
          <a:bodyPr lIns="45719" rIns="45719" anchor="ctr"/>
          <a:lstStyle/>
          <a:p>
            <a:pPr algn="ctr">
              <a:defRPr>
                <a:solidFill>
                  <a:srgbClr val="FFFFFF"/>
                </a:solidFill>
              </a:defRPr>
            </a:pPr>
            <a:endParaRPr/>
          </a:p>
        </p:txBody>
      </p:sp>
      <p:sp>
        <p:nvSpPr>
          <p:cNvPr id="347" name="文本框 2"/>
          <p:cNvSpPr txBox="1"/>
          <p:nvPr/>
        </p:nvSpPr>
        <p:spPr>
          <a:xfrm>
            <a:off x="1352549" y="1663700"/>
            <a:ext cx="1608133" cy="530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90" tIns="34290" rIns="34290" bIns="34290">
            <a:spAutoFit/>
          </a:bodyPr>
          <a:lstStyle>
            <a:lvl1pPr>
              <a:defRPr sz="3000" b="1">
                <a:solidFill>
                  <a:srgbClr val="FFFFFF"/>
                </a:solidFill>
                <a:latin typeface="微软雅黑"/>
                <a:ea typeface="微软雅黑"/>
                <a:cs typeface="微软雅黑"/>
                <a:sym typeface="微软雅黑"/>
              </a:defRPr>
            </a:lvl1pPr>
          </a:lstStyle>
          <a:p>
            <a:r>
              <a:rPr dirty="0" err="1"/>
              <a:t>第</a:t>
            </a:r>
            <a:r>
              <a:rPr lang="zh-CN" altLang="en-US" dirty="0"/>
              <a:t>四</a:t>
            </a:r>
            <a:r>
              <a:rPr dirty="0" err="1"/>
              <a:t>部分</a:t>
            </a:r>
            <a:endParaRPr dirty="0"/>
          </a:p>
        </p:txBody>
      </p:sp>
      <p:grpSp>
        <p:nvGrpSpPr>
          <p:cNvPr id="354" name="组合 11"/>
          <p:cNvGrpSpPr/>
          <p:nvPr/>
        </p:nvGrpSpPr>
        <p:grpSpPr>
          <a:xfrm>
            <a:off x="4152636" y="1007841"/>
            <a:ext cx="2121093" cy="1279247"/>
            <a:chOff x="-7714" y="-3983"/>
            <a:chExt cx="1876279" cy="1096742"/>
          </a:xfrm>
        </p:grpSpPr>
        <p:sp>
          <p:nvSpPr>
            <p:cNvPr id="352" name="TextBox 4"/>
            <p:cNvSpPr txBox="1"/>
            <p:nvPr/>
          </p:nvSpPr>
          <p:spPr>
            <a:xfrm>
              <a:off x="63848" y="-3983"/>
              <a:ext cx="61314" cy="53433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90" tIns="34290" rIns="34290" bIns="34290" numCol="1" anchor="t">
              <a:spAutoFit/>
            </a:bodyPr>
            <a:lstStyle>
              <a:lvl1pPr>
                <a:defRPr sz="3000">
                  <a:solidFill>
                    <a:srgbClr val="00B0F0"/>
                  </a:solidFill>
                  <a:latin typeface="Impact"/>
                  <a:ea typeface="Impact"/>
                  <a:cs typeface="Impact"/>
                  <a:sym typeface="Impact"/>
                </a:defRPr>
              </a:lvl1pPr>
            </a:lstStyle>
            <a:p>
              <a:endParaRPr lang="en" altLang="zh-CN" sz="3600" dirty="0"/>
            </a:p>
          </p:txBody>
        </p:sp>
        <p:sp>
          <p:nvSpPr>
            <p:cNvPr id="353" name="文本框 8"/>
            <p:cNvSpPr txBox="1"/>
            <p:nvPr/>
          </p:nvSpPr>
          <p:spPr>
            <a:xfrm>
              <a:off x="-7714" y="505654"/>
              <a:ext cx="1876279" cy="58710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90" tIns="34290" rIns="34290" bIns="34290" numCol="1" anchor="t">
              <a:spAutoFit/>
            </a:bodyPr>
            <a:lstStyle>
              <a:lvl1pPr>
                <a:defRPr sz="2400" b="1">
                  <a:solidFill>
                    <a:srgbClr val="404040"/>
                  </a:solidFill>
                  <a:latin typeface="微软雅黑"/>
                  <a:ea typeface="微软雅黑"/>
                  <a:cs typeface="微软雅黑"/>
                  <a:sym typeface="微软雅黑"/>
                </a:defRPr>
              </a:lvl1pPr>
            </a:lstStyle>
            <a:p>
              <a:r>
                <a:rPr lang="zh-CN" altLang="en-US" sz="4000" dirty="0"/>
                <a:t>项目管理</a:t>
              </a:r>
            </a:p>
          </p:txBody>
        </p:sp>
      </p:grpSp>
      <p:sp>
        <p:nvSpPr>
          <p:cNvPr id="355" name="矩形 9"/>
          <p:cNvSpPr/>
          <p:nvPr/>
        </p:nvSpPr>
        <p:spPr>
          <a:xfrm>
            <a:off x="3301999" y="3281362"/>
            <a:ext cx="5843589" cy="200026"/>
          </a:xfrm>
          <a:prstGeom prst="rect">
            <a:avLst/>
          </a:prstGeom>
          <a:solidFill>
            <a:srgbClr val="414455"/>
          </a:solidFill>
          <a:ln w="12700">
            <a:miter lim="400000"/>
          </a:ln>
        </p:spPr>
        <p:txBody>
          <a:bodyPr lIns="45719" rIns="45719" anchor="ctr"/>
          <a:lstStyle/>
          <a:p>
            <a:pPr algn="ctr">
              <a:defRPr>
                <a:solidFill>
                  <a:srgbClr val="FFFFFF"/>
                </a:solidFill>
              </a:defRPr>
            </a:pPr>
            <a:endParaRPr/>
          </a:p>
        </p:txBody>
      </p:sp>
      <p:sp>
        <p:nvSpPr>
          <p:cNvPr id="356" name="矩形 10"/>
          <p:cNvSpPr/>
          <p:nvPr/>
        </p:nvSpPr>
        <p:spPr>
          <a:xfrm>
            <a:off x="3301999" y="1350962"/>
            <a:ext cx="306390" cy="1187451"/>
          </a:xfrm>
          <a:prstGeom prst="rect">
            <a:avLst/>
          </a:prstGeom>
          <a:solidFill>
            <a:srgbClr val="414455"/>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2334086670"/>
      </p:ext>
    </p:extLst>
  </p:cSld>
  <p:clrMapOvr>
    <a:masterClrMapping/>
  </p:clrMapOvr>
  <mc:AlternateContent xmlns:mc="http://schemas.openxmlformats.org/markup-compatibility/2006" xmlns:p14="http://schemas.microsoft.com/office/powerpoint/2010/main">
    <mc:Choice Requires="p14">
      <p:transition spd="slow" p14:dur="1200" advClick="0" advTm="0">
        <p:wipe/>
      </p:transition>
    </mc:Choice>
    <mc:Fallback xmlns="">
      <p:transition spd="slow" advClick="0" advTm="0">
        <p:wip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2175AEB-C7B1-2F46-8BC3-1330123EB8D4}"/>
              </a:ext>
            </a:extLst>
          </p:cNvPr>
          <p:cNvSpPr txBox="1"/>
          <p:nvPr/>
        </p:nvSpPr>
        <p:spPr>
          <a:xfrm>
            <a:off x="234579" y="831760"/>
            <a:ext cx="1620957" cy="523220"/>
          </a:xfrm>
          <a:prstGeom prst="rect">
            <a:avLst/>
          </a:prstGeom>
          <a:noFill/>
        </p:spPr>
        <p:txBody>
          <a:bodyPr wrap="none" rtlCol="0">
            <a:spAutoFit/>
          </a:bodyPr>
          <a:lstStyle/>
          <a:p>
            <a:r>
              <a:rPr lang="zh-CN" altLang="en-US" sz="2800" b="1" dirty="0"/>
              <a:t>改进方向</a:t>
            </a:r>
          </a:p>
        </p:txBody>
      </p:sp>
      <p:sp>
        <p:nvSpPr>
          <p:cNvPr id="61" name="文本框 60">
            <a:extLst>
              <a:ext uri="{FF2B5EF4-FFF2-40B4-BE49-F238E27FC236}">
                <a16:creationId xmlns:a16="http://schemas.microsoft.com/office/drawing/2014/main" id="{F5536510-BB5C-0B44-B16F-8A2BB019A24D}"/>
              </a:ext>
            </a:extLst>
          </p:cNvPr>
          <p:cNvSpPr txBox="1"/>
          <p:nvPr/>
        </p:nvSpPr>
        <p:spPr>
          <a:xfrm>
            <a:off x="1437344" y="3704766"/>
            <a:ext cx="187821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dirty="0"/>
              <a:t>云计算</a:t>
            </a:r>
            <a:r>
              <a:rPr lang="en-US" altLang="zh-CN" dirty="0"/>
              <a:t>+</a:t>
            </a:r>
            <a:r>
              <a:rPr lang="zh-CN" altLang="en-US" dirty="0"/>
              <a:t>边缘计算</a:t>
            </a:r>
            <a:endParaRPr kumimoji="0" lang="zh-CN" alt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3" name="文本框 62">
            <a:extLst>
              <a:ext uri="{FF2B5EF4-FFF2-40B4-BE49-F238E27FC236}">
                <a16:creationId xmlns:a16="http://schemas.microsoft.com/office/drawing/2014/main" id="{015C01FC-296E-9C41-86CC-6E94FD300C7E}"/>
              </a:ext>
            </a:extLst>
          </p:cNvPr>
          <p:cNvSpPr txBox="1"/>
          <p:nvPr/>
        </p:nvSpPr>
        <p:spPr>
          <a:xfrm>
            <a:off x="5101989" y="3729704"/>
            <a:ext cx="227608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dirty="0"/>
              <a:t>多体协同</a:t>
            </a:r>
            <a:r>
              <a:rPr lang="en-US" altLang="zh-CN" dirty="0"/>
              <a:t>+</a:t>
            </a:r>
            <a:r>
              <a:rPr lang="zh-CN" altLang="en-US" dirty="0"/>
              <a:t>群体智能</a:t>
            </a:r>
            <a:endParaRPr kumimoji="0" lang="zh-CN" alt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5" name="图片 4">
            <a:extLst>
              <a:ext uri="{FF2B5EF4-FFF2-40B4-BE49-F238E27FC236}">
                <a16:creationId xmlns:a16="http://schemas.microsoft.com/office/drawing/2014/main" id="{FBEE4B77-1813-ED42-82E3-711A846333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292" y="1820274"/>
            <a:ext cx="2378801" cy="1776427"/>
          </a:xfrm>
          <a:prstGeom prst="rect">
            <a:avLst/>
          </a:prstGeom>
        </p:spPr>
      </p:pic>
      <p:pic>
        <p:nvPicPr>
          <p:cNvPr id="9" name="图片 8">
            <a:extLst>
              <a:ext uri="{FF2B5EF4-FFF2-40B4-BE49-F238E27FC236}">
                <a16:creationId xmlns:a16="http://schemas.microsoft.com/office/drawing/2014/main" id="{D0661B3C-FCCC-0746-9D66-46C72B83710E}"/>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4279127" y="1820274"/>
            <a:ext cx="3710162" cy="1776427"/>
          </a:xfrm>
          <a:prstGeom prst="rect">
            <a:avLst/>
          </a:prstGeom>
          <a:ln>
            <a:solidFill>
              <a:schemeClr val="tx1"/>
            </a:solidFill>
          </a:ln>
        </p:spPr>
      </p:pic>
    </p:spTree>
    <p:extLst>
      <p:ext uri="{BB962C8B-B14F-4D97-AF65-F5344CB8AC3E}">
        <p14:creationId xmlns:p14="http://schemas.microsoft.com/office/powerpoint/2010/main" val="4147281110"/>
      </p:ext>
    </p:extLst>
  </p:cSld>
  <p:clrMapOvr>
    <a:masterClrMapping/>
  </p:clrMapOvr>
  <mc:AlternateContent xmlns:mc="http://schemas.openxmlformats.org/markup-compatibility/2006" xmlns:p14="http://schemas.microsoft.com/office/powerpoint/2010/main">
    <mc:Choice Requires="p14">
      <p:transition spd="slow" p14:dur="1200" advClick="0" advTm="0">
        <p:wipe/>
      </p:transition>
    </mc:Choice>
    <mc:Fallback xmlns="">
      <p:transition spd="slow" advClick="0" advTm="0">
        <p:wip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6" name="矩形 23"/>
          <p:cNvSpPr txBox="1"/>
          <p:nvPr/>
        </p:nvSpPr>
        <p:spPr>
          <a:xfrm>
            <a:off x="1974064" y="2318682"/>
            <a:ext cx="5314384" cy="9038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nSpc>
                <a:spcPct val="150000"/>
              </a:lnSpc>
              <a:defRPr sz="6600">
                <a:solidFill>
                  <a:srgbClr val="414455"/>
                </a:solidFill>
                <a:latin typeface="Impact"/>
                <a:ea typeface="Impact"/>
                <a:cs typeface="Impact"/>
                <a:sym typeface="Impact"/>
              </a:defRPr>
            </a:lvl1pPr>
          </a:lstStyle>
          <a:p>
            <a:r>
              <a:rPr lang="zh-CN" altLang="en-US" sz="4000" dirty="0"/>
              <a:t>请各位老师批评指正！</a:t>
            </a:r>
            <a:endParaRPr sz="4000" dirty="0"/>
          </a:p>
        </p:txBody>
      </p:sp>
      <p:sp>
        <p:nvSpPr>
          <p:cNvPr id="1277" name="矩形 24"/>
          <p:cNvSpPr txBox="1"/>
          <p:nvPr/>
        </p:nvSpPr>
        <p:spPr>
          <a:xfrm>
            <a:off x="1368126" y="2466269"/>
            <a:ext cx="6435726" cy="3774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nSpc>
                <a:spcPct val="150000"/>
              </a:lnSpc>
              <a:defRPr sz="1400">
                <a:solidFill>
                  <a:srgbClr val="414455"/>
                </a:solidFill>
                <a:latin typeface="微软雅黑"/>
                <a:ea typeface="微软雅黑"/>
                <a:cs typeface="微软雅黑"/>
                <a:sym typeface="微软雅黑"/>
              </a:defRPr>
            </a:pPr>
            <a:endParaRPr dirty="0"/>
          </a:p>
        </p:txBody>
      </p:sp>
      <p:sp>
        <p:nvSpPr>
          <p:cNvPr id="4" name="矩形 23">
            <a:extLst>
              <a:ext uri="{FF2B5EF4-FFF2-40B4-BE49-F238E27FC236}">
                <a16:creationId xmlns:a16="http://schemas.microsoft.com/office/drawing/2014/main" id="{F785FEDB-2392-8F4D-B1DE-8545D1FE024E}"/>
              </a:ext>
            </a:extLst>
          </p:cNvPr>
          <p:cNvSpPr txBox="1"/>
          <p:nvPr/>
        </p:nvSpPr>
        <p:spPr>
          <a:xfrm>
            <a:off x="3131399" y="1667913"/>
            <a:ext cx="2418375" cy="9038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nSpc>
                <a:spcPct val="150000"/>
              </a:lnSpc>
              <a:defRPr sz="6600">
                <a:solidFill>
                  <a:srgbClr val="414455"/>
                </a:solidFill>
                <a:latin typeface="Impact"/>
                <a:ea typeface="Impact"/>
                <a:cs typeface="Impact"/>
                <a:sym typeface="Impact"/>
              </a:defRPr>
            </a:lvl1pPr>
          </a:lstStyle>
          <a:p>
            <a:r>
              <a:rPr lang="zh-CN" altLang="en-US" sz="4000" dirty="0"/>
              <a:t>感谢聆听</a:t>
            </a:r>
            <a:endParaRPr sz="4000" dirty="0"/>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xmlns:m="http://schemas.openxmlformats.org/officeDocument/2006/math" xmlns:a14="http://schemas.microsoft.com/office/drawing/2010/main">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矩形 1"/>
          <p:cNvSpPr/>
          <p:nvPr/>
        </p:nvSpPr>
        <p:spPr>
          <a:xfrm>
            <a:off x="0" y="1350962"/>
            <a:ext cx="3228975" cy="1187451"/>
          </a:xfrm>
          <a:prstGeom prst="rect">
            <a:avLst/>
          </a:prstGeom>
          <a:solidFill>
            <a:srgbClr val="414455"/>
          </a:solidFill>
          <a:ln w="12700">
            <a:miter lim="400000"/>
          </a:ln>
        </p:spPr>
        <p:txBody>
          <a:bodyPr lIns="45719" rIns="45719" anchor="ctr"/>
          <a:lstStyle/>
          <a:p>
            <a:pPr algn="ctr">
              <a:defRPr>
                <a:solidFill>
                  <a:srgbClr val="FFFFFF"/>
                </a:solidFill>
              </a:defRPr>
            </a:pPr>
            <a:endParaRPr/>
          </a:p>
        </p:txBody>
      </p:sp>
      <p:sp>
        <p:nvSpPr>
          <p:cNvPr id="347" name="文本框 2"/>
          <p:cNvSpPr txBox="1"/>
          <p:nvPr/>
        </p:nvSpPr>
        <p:spPr>
          <a:xfrm>
            <a:off x="1352549" y="1663700"/>
            <a:ext cx="1605281" cy="6019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90" tIns="34290" rIns="34290" bIns="34290">
            <a:spAutoFit/>
          </a:bodyPr>
          <a:lstStyle>
            <a:lvl1pPr>
              <a:defRPr sz="3000" b="1">
                <a:solidFill>
                  <a:srgbClr val="FFFFFF"/>
                </a:solidFill>
                <a:latin typeface="微软雅黑"/>
                <a:ea typeface="微软雅黑"/>
                <a:cs typeface="微软雅黑"/>
                <a:sym typeface="微软雅黑"/>
              </a:defRPr>
            </a:lvl1pPr>
          </a:lstStyle>
          <a:p>
            <a:r>
              <a:t>第一部分</a:t>
            </a:r>
          </a:p>
        </p:txBody>
      </p:sp>
      <p:grpSp>
        <p:nvGrpSpPr>
          <p:cNvPr id="354" name="组合 11"/>
          <p:cNvGrpSpPr/>
          <p:nvPr/>
        </p:nvGrpSpPr>
        <p:grpSpPr>
          <a:xfrm>
            <a:off x="4581524" y="1303007"/>
            <a:ext cx="2500507" cy="873316"/>
            <a:chOff x="130808" y="-18331"/>
            <a:chExt cx="2500507" cy="873313"/>
          </a:xfrm>
        </p:grpSpPr>
        <p:sp>
          <p:nvSpPr>
            <p:cNvPr id="352" name="TextBox 4"/>
            <p:cNvSpPr txBox="1"/>
            <p:nvPr/>
          </p:nvSpPr>
          <p:spPr>
            <a:xfrm>
              <a:off x="130808" y="-18331"/>
              <a:ext cx="69314" cy="53091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90" tIns="34290" rIns="34290" bIns="34290" numCol="1" anchor="t">
              <a:spAutoFit/>
            </a:bodyPr>
            <a:lstStyle>
              <a:lvl1pPr>
                <a:defRPr sz="3000">
                  <a:solidFill>
                    <a:srgbClr val="00B0F0"/>
                  </a:solidFill>
                  <a:latin typeface="Impact"/>
                  <a:ea typeface="Impact"/>
                  <a:cs typeface="Impact"/>
                  <a:sym typeface="Impact"/>
                </a:defRPr>
              </a:lvl1pPr>
            </a:lstStyle>
            <a:p>
              <a:endParaRPr lang="en" altLang="zh-CN" dirty="0"/>
            </a:p>
          </p:txBody>
        </p:sp>
        <p:sp>
          <p:nvSpPr>
            <p:cNvPr id="353" name="文本框 8"/>
            <p:cNvSpPr txBox="1"/>
            <p:nvPr/>
          </p:nvSpPr>
          <p:spPr>
            <a:xfrm>
              <a:off x="510222" y="170181"/>
              <a:ext cx="2121093" cy="684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90" tIns="34290" rIns="34290" bIns="34290" numCol="1" anchor="t">
              <a:spAutoFit/>
            </a:bodyPr>
            <a:lstStyle>
              <a:lvl1pPr>
                <a:defRPr sz="2400" b="1">
                  <a:solidFill>
                    <a:srgbClr val="404040"/>
                  </a:solidFill>
                  <a:latin typeface="微软雅黑"/>
                  <a:ea typeface="微软雅黑"/>
                  <a:cs typeface="微软雅黑"/>
                  <a:sym typeface="微软雅黑"/>
                </a:defRPr>
              </a:lvl1pPr>
            </a:lstStyle>
            <a:p>
              <a:r>
                <a:rPr lang="en-US" sz="4000" dirty="0" err="1"/>
                <a:t>项目背景</a:t>
              </a:r>
              <a:endParaRPr sz="4000" dirty="0"/>
            </a:p>
          </p:txBody>
        </p:sp>
      </p:grpSp>
      <p:sp>
        <p:nvSpPr>
          <p:cNvPr id="355" name="矩形 9"/>
          <p:cNvSpPr/>
          <p:nvPr/>
        </p:nvSpPr>
        <p:spPr>
          <a:xfrm>
            <a:off x="3825875" y="3281362"/>
            <a:ext cx="5319713" cy="200026"/>
          </a:xfrm>
          <a:prstGeom prst="rect">
            <a:avLst/>
          </a:prstGeom>
          <a:solidFill>
            <a:srgbClr val="414455"/>
          </a:solidFill>
          <a:ln w="12700">
            <a:miter lim="400000"/>
          </a:ln>
        </p:spPr>
        <p:txBody>
          <a:bodyPr lIns="45719" rIns="45719" anchor="ctr"/>
          <a:lstStyle/>
          <a:p>
            <a:pPr algn="ctr">
              <a:defRPr>
                <a:solidFill>
                  <a:srgbClr val="FFFFFF"/>
                </a:solidFill>
              </a:defRPr>
            </a:pPr>
            <a:endParaRPr/>
          </a:p>
        </p:txBody>
      </p:sp>
      <p:sp>
        <p:nvSpPr>
          <p:cNvPr id="356" name="矩形 10"/>
          <p:cNvSpPr/>
          <p:nvPr/>
        </p:nvSpPr>
        <p:spPr>
          <a:xfrm>
            <a:off x="3301999" y="1350962"/>
            <a:ext cx="306390" cy="1187451"/>
          </a:xfrm>
          <a:prstGeom prst="rect">
            <a:avLst/>
          </a:prstGeom>
          <a:solidFill>
            <a:srgbClr val="414455"/>
          </a:solidFill>
          <a:ln w="12700">
            <a:miter lim="400000"/>
          </a:ln>
        </p:spPr>
        <p:txBody>
          <a:bodyPr lIns="45719" rIns="45719" anchor="ctr"/>
          <a:lstStyle/>
          <a:p>
            <a:pPr algn="ctr">
              <a:defRPr>
                <a:solidFill>
                  <a:srgbClr val="FFFFFF"/>
                </a:solidFill>
              </a:defRPr>
            </a:pPr>
            <a:endParaRPr/>
          </a:p>
        </p:txBody>
      </p:sp>
    </p:spTree>
  </p:cSld>
  <p:clrMapOvr>
    <a:masterClrMapping/>
  </p:clrMapOvr>
  <mc:AlternateContent xmlns:mc="http://schemas.openxmlformats.org/markup-compatibility/2006" xmlns:p14="http://schemas.microsoft.com/office/powerpoint/2010/main">
    <mc:Choice Requires="p14">
      <p:transition spd="slow" p14:dur="1200" advClick="0" advTm="0">
        <p:wipe/>
      </p:transition>
    </mc:Choice>
    <mc:Fallback xmlns="" xmlns:m="http://schemas.openxmlformats.org/officeDocument/2006/math" xmlns:a14="http://schemas.microsoft.com/office/drawing/2010/main">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CC21DBF3-F826-C245-8FAC-26A1079CE870}"/>
              </a:ext>
            </a:extLst>
          </p:cNvPr>
          <p:cNvSpPr txBox="1"/>
          <p:nvPr/>
        </p:nvSpPr>
        <p:spPr>
          <a:xfrm>
            <a:off x="481432" y="854932"/>
            <a:ext cx="1620957" cy="523220"/>
          </a:xfrm>
          <a:prstGeom prst="rect">
            <a:avLst/>
          </a:prstGeom>
          <a:noFill/>
        </p:spPr>
        <p:txBody>
          <a:bodyPr wrap="none" rtlCol="0">
            <a:spAutoFit/>
          </a:bodyPr>
          <a:lstStyle/>
          <a:p>
            <a:r>
              <a:rPr lang="zh-CN" altLang="en-US" sz="2800" b="1" dirty="0"/>
              <a:t>项目背景</a:t>
            </a:r>
          </a:p>
        </p:txBody>
      </p:sp>
      <p:sp>
        <p:nvSpPr>
          <p:cNvPr id="2" name="矩形 1">
            <a:extLst>
              <a:ext uri="{FF2B5EF4-FFF2-40B4-BE49-F238E27FC236}">
                <a16:creationId xmlns:a16="http://schemas.microsoft.com/office/drawing/2014/main" id="{7A7510BD-5C0A-904A-9DDD-3C57FE182E4C}"/>
              </a:ext>
            </a:extLst>
          </p:cNvPr>
          <p:cNvSpPr/>
          <p:nvPr/>
        </p:nvSpPr>
        <p:spPr>
          <a:xfrm>
            <a:off x="481432" y="1468939"/>
            <a:ext cx="5356459" cy="400110"/>
          </a:xfrm>
          <a:prstGeom prst="rect">
            <a:avLst/>
          </a:prstGeom>
        </p:spPr>
        <p:txBody>
          <a:bodyPr wrap="square">
            <a:spAutoFit/>
          </a:bodyPr>
          <a:lstStyle/>
          <a:p>
            <a:r>
              <a:rPr lang="zh-CN" altLang="zh-CN" sz="2000" dirty="0">
                <a:latin typeface="SimHei" panose="02010609060101010101" pitchFamily="49" charset="-122"/>
                <a:ea typeface="SimHei" panose="02010609060101010101" pitchFamily="49" charset="-122"/>
                <a:cs typeface="宋体" panose="02010600030101010101" pitchFamily="2" charset="-122"/>
              </a:rPr>
              <a:t>刀具磨损</a:t>
            </a:r>
            <a:r>
              <a:rPr lang="zh-CN" altLang="en-US" sz="2000" dirty="0">
                <a:latin typeface="SimHei" panose="02010609060101010101" pitchFamily="49" charset="-122"/>
                <a:ea typeface="SimHei" panose="02010609060101010101" pitchFamily="49" charset="-122"/>
                <a:cs typeface="宋体" panose="02010600030101010101" pitchFamily="2" charset="-122"/>
              </a:rPr>
              <a:t>影响</a:t>
            </a:r>
            <a:r>
              <a:rPr lang="zh-CN" altLang="zh-CN" sz="2000" dirty="0">
                <a:latin typeface="SimHei" panose="02010609060101010101" pitchFamily="49" charset="-122"/>
                <a:ea typeface="SimHei" panose="02010609060101010101" pitchFamily="49" charset="-122"/>
                <a:cs typeface="宋体" panose="02010600030101010101" pitchFamily="2" charset="-122"/>
              </a:rPr>
              <a:t>工件的表面光滑程度与尺寸精度</a:t>
            </a:r>
          </a:p>
        </p:txBody>
      </p:sp>
      <p:pic>
        <p:nvPicPr>
          <p:cNvPr id="7" name="图片 6">
            <a:extLst>
              <a:ext uri="{FF2B5EF4-FFF2-40B4-BE49-F238E27FC236}">
                <a16:creationId xmlns:a16="http://schemas.microsoft.com/office/drawing/2014/main" id="{3BDCAA00-147A-F142-89A5-0FF8556EBE9A}"/>
              </a:ext>
            </a:extLst>
          </p:cNvPr>
          <p:cNvPicPr/>
          <p:nvPr/>
        </p:nvPicPr>
        <p:blipFill rotWithShape="1">
          <a:blip r:embed="rId3"/>
          <a:srcRect b="18651"/>
          <a:stretch/>
        </p:blipFill>
        <p:spPr>
          <a:xfrm>
            <a:off x="5277515" y="2003383"/>
            <a:ext cx="2982395" cy="2143193"/>
          </a:xfrm>
          <a:prstGeom prst="rect">
            <a:avLst/>
          </a:prstGeom>
          <a:ln>
            <a:solidFill>
              <a:schemeClr val="tx1"/>
            </a:solidFill>
          </a:ln>
        </p:spPr>
      </p:pic>
      <p:sp>
        <p:nvSpPr>
          <p:cNvPr id="8" name="矩形 7">
            <a:extLst>
              <a:ext uri="{FF2B5EF4-FFF2-40B4-BE49-F238E27FC236}">
                <a16:creationId xmlns:a16="http://schemas.microsoft.com/office/drawing/2014/main" id="{6D6543E0-9FA5-614A-8ACE-D249C4949B3B}"/>
              </a:ext>
            </a:extLst>
          </p:cNvPr>
          <p:cNvSpPr/>
          <p:nvPr/>
        </p:nvSpPr>
        <p:spPr>
          <a:xfrm>
            <a:off x="5837891" y="4146576"/>
            <a:ext cx="2118992" cy="338554"/>
          </a:xfrm>
          <a:prstGeom prst="rect">
            <a:avLst/>
          </a:prstGeom>
        </p:spPr>
        <p:txBody>
          <a:bodyPr wrap="square">
            <a:spAutoFit/>
          </a:bodyPr>
          <a:lstStyle/>
          <a:p>
            <a:r>
              <a:rPr lang="en-US" altLang="zh-CN" sz="1600" dirty="0">
                <a:latin typeface="SimHei" panose="02010609060101010101" pitchFamily="49" charset="-122"/>
                <a:ea typeface="SimHei" panose="02010609060101010101" pitchFamily="49" charset="-122"/>
                <a:cs typeface="宋体" panose="02010600030101010101" pitchFamily="2" charset="-122"/>
              </a:rPr>
              <a:t>PCD</a:t>
            </a:r>
            <a:r>
              <a:rPr lang="zh-CN" altLang="en-US" sz="1600" dirty="0">
                <a:latin typeface="SimHei" panose="02010609060101010101" pitchFamily="49" charset="-122"/>
                <a:ea typeface="SimHei" panose="02010609060101010101" pitchFamily="49" charset="-122"/>
                <a:cs typeface="宋体" panose="02010600030101010101" pitchFamily="2" charset="-122"/>
              </a:rPr>
              <a:t>刀具副后刀面磨损</a:t>
            </a:r>
            <a:endParaRPr lang="zh-CN" altLang="zh-CN" sz="1600" dirty="0">
              <a:latin typeface="SimHei" panose="02010609060101010101" pitchFamily="49" charset="-122"/>
              <a:ea typeface="SimHei" panose="02010609060101010101" pitchFamily="49" charset="-122"/>
              <a:cs typeface="宋体" panose="02010600030101010101" pitchFamily="2" charset="-122"/>
            </a:endParaRPr>
          </a:p>
        </p:txBody>
      </p:sp>
      <p:pic>
        <p:nvPicPr>
          <p:cNvPr id="9" name="图片 8">
            <a:extLst>
              <a:ext uri="{FF2B5EF4-FFF2-40B4-BE49-F238E27FC236}">
                <a16:creationId xmlns:a16="http://schemas.microsoft.com/office/drawing/2014/main" id="{62E5B5E4-317D-5E4F-A9DE-03E374D54B09}"/>
              </a:ext>
            </a:extLst>
          </p:cNvPr>
          <p:cNvPicPr/>
          <p:nvPr/>
        </p:nvPicPr>
        <p:blipFill>
          <a:blip r:embed="rId4"/>
          <a:stretch>
            <a:fillRect/>
          </a:stretch>
        </p:blipFill>
        <p:spPr>
          <a:xfrm>
            <a:off x="1187116" y="2003383"/>
            <a:ext cx="3125001" cy="2143193"/>
          </a:xfrm>
          <a:prstGeom prst="rect">
            <a:avLst/>
          </a:prstGeom>
          <a:ln>
            <a:solidFill>
              <a:schemeClr val="tx1"/>
            </a:solidFill>
          </a:ln>
        </p:spPr>
      </p:pic>
      <p:sp>
        <p:nvSpPr>
          <p:cNvPr id="11" name="矩形 10">
            <a:extLst>
              <a:ext uri="{FF2B5EF4-FFF2-40B4-BE49-F238E27FC236}">
                <a16:creationId xmlns:a16="http://schemas.microsoft.com/office/drawing/2014/main" id="{C7487E73-4B1B-F646-AFB7-E5592640BA33}"/>
              </a:ext>
            </a:extLst>
          </p:cNvPr>
          <p:cNvSpPr/>
          <p:nvPr/>
        </p:nvSpPr>
        <p:spPr>
          <a:xfrm>
            <a:off x="1887607" y="4146576"/>
            <a:ext cx="1651999" cy="338554"/>
          </a:xfrm>
          <a:prstGeom prst="rect">
            <a:avLst/>
          </a:prstGeom>
        </p:spPr>
        <p:txBody>
          <a:bodyPr wrap="square">
            <a:spAutoFit/>
          </a:bodyPr>
          <a:lstStyle/>
          <a:p>
            <a:r>
              <a:rPr lang="zh-CN" altLang="en-US" sz="1600" dirty="0">
                <a:latin typeface="SimHei" panose="02010609060101010101" pitchFamily="49" charset="-122"/>
                <a:ea typeface="SimHei" panose="02010609060101010101" pitchFamily="49" charset="-122"/>
                <a:cs typeface="宋体" panose="02010600030101010101" pitchFamily="2" charset="-122"/>
              </a:rPr>
              <a:t>刀具磨损示意图</a:t>
            </a:r>
            <a:endParaRPr lang="zh-CN" altLang="zh-CN" sz="1600" dirty="0">
              <a:latin typeface="SimHei" panose="02010609060101010101" pitchFamily="49" charset="-122"/>
              <a:ea typeface="SimHei" panose="02010609060101010101" pitchFamily="49" charset="-122"/>
              <a:cs typeface="宋体" panose="02010600030101010101" pitchFamily="2" charset="-122"/>
            </a:endParaRPr>
          </a:p>
        </p:txBody>
      </p:sp>
    </p:spTree>
    <p:extLst>
      <p:ext uri="{BB962C8B-B14F-4D97-AF65-F5344CB8AC3E}">
        <p14:creationId xmlns:p14="http://schemas.microsoft.com/office/powerpoint/2010/main" val="4144295781"/>
      </p:ext>
    </p:extLst>
  </p:cSld>
  <p:clrMapOvr>
    <a:masterClrMapping/>
  </p:clrMapOvr>
  <mc:AlternateContent xmlns:mc="http://schemas.openxmlformats.org/markup-compatibility/2006" xmlns:p14="http://schemas.microsoft.com/office/powerpoint/2010/main">
    <mc:Choice Requires="p14">
      <p:transition spd="slow" p14:dur="1200" advClick="0" advTm="0">
        <p:wipe/>
      </p:transition>
    </mc:Choice>
    <mc:Fallback xmlns="">
      <p:transition spd="slow" advClick="0" advTm="0">
        <p:wip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CC21DBF3-F826-C245-8FAC-26A1079CE870}"/>
              </a:ext>
            </a:extLst>
          </p:cNvPr>
          <p:cNvSpPr txBox="1"/>
          <p:nvPr/>
        </p:nvSpPr>
        <p:spPr>
          <a:xfrm>
            <a:off x="481432" y="854932"/>
            <a:ext cx="1620957" cy="523220"/>
          </a:xfrm>
          <a:prstGeom prst="rect">
            <a:avLst/>
          </a:prstGeom>
          <a:noFill/>
        </p:spPr>
        <p:txBody>
          <a:bodyPr wrap="none" rtlCol="0">
            <a:spAutoFit/>
          </a:bodyPr>
          <a:lstStyle/>
          <a:p>
            <a:r>
              <a:rPr lang="zh-CN" altLang="en-US" sz="2800" b="1" dirty="0"/>
              <a:t>项目背景</a:t>
            </a:r>
          </a:p>
        </p:txBody>
      </p:sp>
      <p:sp>
        <p:nvSpPr>
          <p:cNvPr id="2" name="矩形 1">
            <a:extLst>
              <a:ext uri="{FF2B5EF4-FFF2-40B4-BE49-F238E27FC236}">
                <a16:creationId xmlns:a16="http://schemas.microsoft.com/office/drawing/2014/main" id="{7A7510BD-5C0A-904A-9DDD-3C57FE182E4C}"/>
              </a:ext>
            </a:extLst>
          </p:cNvPr>
          <p:cNvSpPr/>
          <p:nvPr/>
        </p:nvSpPr>
        <p:spPr>
          <a:xfrm>
            <a:off x="481432" y="1497814"/>
            <a:ext cx="7834795" cy="2862322"/>
          </a:xfrm>
          <a:prstGeom prst="rect">
            <a:avLst/>
          </a:prstGeom>
        </p:spPr>
        <p:txBody>
          <a:bodyPr wrap="square">
            <a:spAutoFit/>
          </a:bodyPr>
          <a:lstStyle/>
          <a:p>
            <a:r>
              <a:rPr lang="zh-CN" altLang="zh-CN" sz="2000" dirty="0">
                <a:solidFill>
                  <a:schemeClr val="tx1"/>
                </a:solidFill>
              </a:rPr>
              <a:t>刀具磨损监测可以分为直接监测和间接监测</a:t>
            </a:r>
            <a:endParaRPr lang="en-US" altLang="zh-CN" sz="2000" dirty="0">
              <a:solidFill>
                <a:schemeClr val="tx1"/>
              </a:solidFill>
            </a:endParaRPr>
          </a:p>
          <a:p>
            <a:endParaRPr lang="zh-CN" altLang="zh-CN" sz="2000" dirty="0">
              <a:solidFill>
                <a:schemeClr val="tx1"/>
              </a:solidFill>
            </a:endParaRPr>
          </a:p>
          <a:p>
            <a:r>
              <a:rPr lang="zh-CN" altLang="zh-CN" sz="2000" b="1" dirty="0">
                <a:solidFill>
                  <a:schemeClr val="tx1"/>
                </a:solidFill>
              </a:rPr>
              <a:t>直接监测方法</a:t>
            </a:r>
            <a:r>
              <a:rPr lang="zh-CN" altLang="en-US" sz="2000" dirty="0">
                <a:solidFill>
                  <a:schemeClr val="tx1"/>
                </a:solidFill>
              </a:rPr>
              <a:t>：</a:t>
            </a:r>
            <a:r>
              <a:rPr lang="zh-CN" altLang="zh-CN" sz="2000" dirty="0">
                <a:solidFill>
                  <a:schemeClr val="tx1"/>
                </a:solidFill>
              </a:rPr>
              <a:t>直接测量刀具的状态变化，直接监测方法精度高，但需要停机测量而</a:t>
            </a:r>
            <a:r>
              <a:rPr lang="zh-CN" altLang="zh-CN" sz="2000" b="1" dirty="0">
                <a:solidFill>
                  <a:schemeClr val="tx1"/>
                </a:solidFill>
              </a:rPr>
              <a:t>不能实现在线监测</a:t>
            </a:r>
            <a:r>
              <a:rPr lang="zh-CN" altLang="zh-CN" sz="2000" dirty="0">
                <a:solidFill>
                  <a:schemeClr val="tx1"/>
                </a:solidFill>
              </a:rPr>
              <a:t>，并且</a:t>
            </a:r>
            <a:r>
              <a:rPr lang="zh-CN" altLang="zh-CN" sz="2000" b="1" dirty="0">
                <a:solidFill>
                  <a:schemeClr val="tx1"/>
                </a:solidFill>
              </a:rPr>
              <a:t>成本高</a:t>
            </a:r>
            <a:r>
              <a:rPr lang="zh-CN" altLang="zh-CN" sz="2000" dirty="0">
                <a:solidFill>
                  <a:schemeClr val="tx1"/>
                </a:solidFill>
              </a:rPr>
              <a:t>。（电阻监测、放射线监测、计算机图像处理等）</a:t>
            </a:r>
            <a:endParaRPr lang="en-US" altLang="zh-CN" sz="2000" dirty="0">
              <a:solidFill>
                <a:schemeClr val="tx1"/>
              </a:solidFill>
            </a:endParaRPr>
          </a:p>
          <a:p>
            <a:endParaRPr lang="zh-CN" altLang="zh-CN" sz="2000" dirty="0">
              <a:solidFill>
                <a:schemeClr val="tx1"/>
              </a:solidFill>
            </a:endParaRPr>
          </a:p>
          <a:p>
            <a:r>
              <a:rPr lang="zh-CN" altLang="zh-CN" sz="2000" b="1" dirty="0">
                <a:solidFill>
                  <a:schemeClr val="tx1"/>
                </a:solidFill>
              </a:rPr>
              <a:t>间接监测方法</a:t>
            </a:r>
            <a:r>
              <a:rPr lang="zh-CN" altLang="en-US" sz="2000" dirty="0">
                <a:solidFill>
                  <a:schemeClr val="tx1"/>
                </a:solidFill>
              </a:rPr>
              <a:t>：</a:t>
            </a:r>
            <a:r>
              <a:rPr lang="zh-CN" altLang="zh-CN" sz="2000" dirty="0">
                <a:solidFill>
                  <a:schemeClr val="tx1"/>
                </a:solidFill>
              </a:rPr>
              <a:t>通过分析与刀具磨损相关的监测信号来估计刀具磨损。间接法</a:t>
            </a:r>
            <a:r>
              <a:rPr lang="zh-CN" altLang="zh-CN" sz="2000" b="1" dirty="0">
                <a:solidFill>
                  <a:schemeClr val="tx1"/>
                </a:solidFill>
              </a:rPr>
              <a:t>成本低</a:t>
            </a:r>
            <a:r>
              <a:rPr lang="zh-CN" altLang="zh-CN" sz="2000" dirty="0">
                <a:solidFill>
                  <a:schemeClr val="tx1"/>
                </a:solidFill>
              </a:rPr>
              <a:t>，对机床</a:t>
            </a:r>
            <a:r>
              <a:rPr lang="zh-CN" altLang="zh-CN" sz="2000" b="1" dirty="0">
                <a:solidFill>
                  <a:schemeClr val="tx1"/>
                </a:solidFill>
              </a:rPr>
              <a:t>改动少</a:t>
            </a:r>
            <a:r>
              <a:rPr lang="zh-CN" altLang="zh-CN" sz="2000" dirty="0">
                <a:solidFill>
                  <a:schemeClr val="tx1"/>
                </a:solidFill>
              </a:rPr>
              <a:t>，且能够实现</a:t>
            </a:r>
            <a:r>
              <a:rPr lang="zh-CN" altLang="zh-CN" sz="2000" b="1" dirty="0">
                <a:solidFill>
                  <a:schemeClr val="tx1"/>
                </a:solidFill>
              </a:rPr>
              <a:t>在线测量</a:t>
            </a:r>
            <a:r>
              <a:rPr lang="zh-CN" altLang="zh-CN" sz="2000" dirty="0">
                <a:solidFill>
                  <a:schemeClr val="tx1"/>
                </a:solidFill>
              </a:rPr>
              <a:t>。</a:t>
            </a:r>
          </a:p>
          <a:p>
            <a:endParaRPr lang="zh-CN" altLang="zh-CN" sz="2000" dirty="0">
              <a:solidFill>
                <a:schemeClr val="tx1"/>
              </a:solidFill>
              <a:latin typeface="SimHei" panose="02010609060101010101" pitchFamily="49" charset="-122"/>
              <a:ea typeface="SimHei" panose="02010609060101010101" pitchFamily="49" charset="-122"/>
              <a:cs typeface="宋体" panose="02010600030101010101" pitchFamily="2" charset="-122"/>
            </a:endParaRPr>
          </a:p>
        </p:txBody>
      </p:sp>
    </p:spTree>
    <p:extLst>
      <p:ext uri="{BB962C8B-B14F-4D97-AF65-F5344CB8AC3E}">
        <p14:creationId xmlns:p14="http://schemas.microsoft.com/office/powerpoint/2010/main" val="3071050341"/>
      </p:ext>
    </p:extLst>
  </p:cSld>
  <p:clrMapOvr>
    <a:masterClrMapping/>
  </p:clrMapOvr>
  <mc:AlternateContent xmlns:mc="http://schemas.openxmlformats.org/markup-compatibility/2006">
    <mc:Choice xmlns:p14="http://schemas.microsoft.com/office/powerpoint/2010/main" Requires="p14">
      <p:transition spd="slow" p14:dur="1200" advClick="0" advTm="0">
        <p:wipe/>
      </p:transition>
    </mc:Choice>
    <mc:Fallback>
      <p:transition spd="slow" advClick="0" advTm="0">
        <p:wip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CC21DBF3-F826-C245-8FAC-26A1079CE870}"/>
              </a:ext>
            </a:extLst>
          </p:cNvPr>
          <p:cNvSpPr txBox="1"/>
          <p:nvPr/>
        </p:nvSpPr>
        <p:spPr>
          <a:xfrm>
            <a:off x="240800" y="869387"/>
            <a:ext cx="1620957" cy="523220"/>
          </a:xfrm>
          <a:prstGeom prst="rect">
            <a:avLst/>
          </a:prstGeom>
          <a:noFill/>
        </p:spPr>
        <p:txBody>
          <a:bodyPr wrap="none" rtlCol="0">
            <a:spAutoFit/>
          </a:bodyPr>
          <a:lstStyle/>
          <a:p>
            <a:r>
              <a:rPr lang="zh-CN" altLang="en-US" sz="2800" b="1" dirty="0"/>
              <a:t>项目背景</a:t>
            </a:r>
          </a:p>
        </p:txBody>
      </p:sp>
      <p:sp>
        <p:nvSpPr>
          <p:cNvPr id="2" name="矩形 1">
            <a:extLst>
              <a:ext uri="{FF2B5EF4-FFF2-40B4-BE49-F238E27FC236}">
                <a16:creationId xmlns:a16="http://schemas.microsoft.com/office/drawing/2014/main" id="{7A7510BD-5C0A-904A-9DDD-3C57FE182E4C}"/>
              </a:ext>
            </a:extLst>
          </p:cNvPr>
          <p:cNvSpPr/>
          <p:nvPr/>
        </p:nvSpPr>
        <p:spPr>
          <a:xfrm>
            <a:off x="115673" y="1497814"/>
            <a:ext cx="5235974" cy="3477875"/>
          </a:xfrm>
          <a:prstGeom prst="rect">
            <a:avLst/>
          </a:prstGeom>
        </p:spPr>
        <p:txBody>
          <a:bodyPr wrap="square">
            <a:spAutoFit/>
          </a:bodyPr>
          <a:lstStyle/>
          <a:p>
            <a:r>
              <a:rPr lang="zh-CN" altLang="zh-CN" dirty="0"/>
              <a:t>精确和稳定地拟合或预测刀具的磨损值十分重要：</a:t>
            </a:r>
            <a:endParaRPr lang="en-US" altLang="zh-CN" dirty="0"/>
          </a:p>
          <a:p>
            <a:endParaRPr lang="zh-CN" altLang="zh-CN" dirty="0"/>
          </a:p>
          <a:p>
            <a:r>
              <a:rPr lang="zh-CN" altLang="zh-CN" dirty="0"/>
              <a:t>过高地预测刀具的磨损值</a:t>
            </a:r>
            <a:r>
              <a:rPr lang="en-US" altLang="zh-CN" dirty="0"/>
              <a:t>——</a:t>
            </a:r>
            <a:r>
              <a:rPr lang="zh-CN" altLang="zh-CN" dirty="0"/>
              <a:t>刀具材料的浪费</a:t>
            </a:r>
            <a:endParaRPr lang="en-US" altLang="zh-CN" dirty="0"/>
          </a:p>
          <a:p>
            <a:r>
              <a:rPr lang="zh-CN" altLang="zh-CN" dirty="0"/>
              <a:t>过低地预测刀具的磨损值</a:t>
            </a:r>
            <a:r>
              <a:rPr lang="en-US" altLang="zh-CN" dirty="0"/>
              <a:t>——</a:t>
            </a:r>
            <a:r>
              <a:rPr lang="zh-CN" altLang="zh-CN" dirty="0"/>
              <a:t>零件次品率增加。</a:t>
            </a:r>
            <a:endParaRPr lang="en-US" altLang="zh-CN" dirty="0"/>
          </a:p>
          <a:p>
            <a:endParaRPr lang="zh-CN" altLang="zh-CN" dirty="0"/>
          </a:p>
          <a:p>
            <a:r>
              <a:rPr lang="zh-CN" altLang="zh-CN" dirty="0"/>
              <a:t>刀具磨损状态监测方法研究在</a:t>
            </a:r>
            <a:r>
              <a:rPr lang="zh-CN" altLang="zh-CN" b="1" dirty="0"/>
              <a:t>制造过程监测方法的发展</a:t>
            </a:r>
            <a:r>
              <a:rPr lang="zh-CN" altLang="zh-CN" dirty="0"/>
              <a:t>、</a:t>
            </a:r>
            <a:r>
              <a:rPr lang="zh-CN" altLang="zh-CN" b="1" dirty="0"/>
              <a:t>切削工艺的优化</a:t>
            </a:r>
            <a:r>
              <a:rPr lang="zh-CN" altLang="zh-CN" dirty="0"/>
              <a:t>、</a:t>
            </a:r>
            <a:r>
              <a:rPr lang="zh-CN" altLang="zh-CN" b="1" dirty="0"/>
              <a:t>智能制造理论的丰富与完善</a:t>
            </a:r>
            <a:r>
              <a:rPr lang="zh-CN" altLang="zh-CN" dirty="0"/>
              <a:t>方面有着重要的理论价值，该技术不仅符合</a:t>
            </a:r>
            <a:r>
              <a:rPr lang="zh-CN" altLang="zh-CN" b="1" dirty="0"/>
              <a:t>工程实际的迫切需求</a:t>
            </a:r>
            <a:r>
              <a:rPr lang="zh-CN" altLang="zh-CN" dirty="0"/>
              <a:t>，同时也在</a:t>
            </a:r>
            <a:r>
              <a:rPr lang="zh-CN" altLang="zh-CN" b="1" dirty="0"/>
              <a:t>制造过程状态监测技术领域占据有主要位置</a:t>
            </a:r>
            <a:r>
              <a:rPr lang="zh-CN" altLang="zh-CN" dirty="0"/>
              <a:t>。</a:t>
            </a:r>
          </a:p>
          <a:p>
            <a:endParaRPr lang="en-US" altLang="zh-CN" sz="2000" dirty="0"/>
          </a:p>
          <a:p>
            <a:endParaRPr lang="zh-CN" altLang="zh-CN" sz="2000" dirty="0">
              <a:latin typeface="SimHei" panose="02010609060101010101" pitchFamily="49" charset="-122"/>
              <a:ea typeface="SimHei" panose="02010609060101010101" pitchFamily="49" charset="-122"/>
              <a:cs typeface="宋体" panose="02010600030101010101" pitchFamily="2" charset="-122"/>
            </a:endParaRPr>
          </a:p>
        </p:txBody>
      </p:sp>
      <p:pic>
        <p:nvPicPr>
          <p:cNvPr id="4" name="图片 3">
            <a:extLst>
              <a:ext uri="{FF2B5EF4-FFF2-40B4-BE49-F238E27FC236}">
                <a16:creationId xmlns:a16="http://schemas.microsoft.com/office/drawing/2014/main" id="{58F50117-EA4B-4741-A540-620582802F53}"/>
              </a:ext>
            </a:extLst>
          </p:cNvPr>
          <p:cNvPicPr/>
          <p:nvPr/>
        </p:nvPicPr>
        <p:blipFill>
          <a:blip r:embed="rId3"/>
          <a:stretch>
            <a:fillRect/>
          </a:stretch>
        </p:blipFill>
        <p:spPr>
          <a:xfrm>
            <a:off x="5632109" y="1497814"/>
            <a:ext cx="3319217" cy="2241740"/>
          </a:xfrm>
          <a:prstGeom prst="rect">
            <a:avLst/>
          </a:prstGeom>
        </p:spPr>
      </p:pic>
      <p:sp>
        <p:nvSpPr>
          <p:cNvPr id="5" name="矩形 4">
            <a:extLst>
              <a:ext uri="{FF2B5EF4-FFF2-40B4-BE49-F238E27FC236}">
                <a16:creationId xmlns:a16="http://schemas.microsoft.com/office/drawing/2014/main" id="{B2EE8178-3939-DF4C-B922-0FE109ED925E}"/>
              </a:ext>
            </a:extLst>
          </p:cNvPr>
          <p:cNvSpPr/>
          <p:nvPr/>
        </p:nvSpPr>
        <p:spPr>
          <a:xfrm>
            <a:off x="6459607" y="3739554"/>
            <a:ext cx="1885496" cy="338554"/>
          </a:xfrm>
          <a:prstGeom prst="rect">
            <a:avLst/>
          </a:prstGeom>
        </p:spPr>
        <p:txBody>
          <a:bodyPr wrap="square">
            <a:spAutoFit/>
          </a:bodyPr>
          <a:lstStyle/>
          <a:p>
            <a:r>
              <a:rPr lang="zh-CN" altLang="en-US" sz="1600" dirty="0">
                <a:latin typeface="SimHei" panose="02010609060101010101" pitchFamily="49" charset="-122"/>
                <a:ea typeface="SimHei" panose="02010609060101010101" pitchFamily="49" charset="-122"/>
                <a:cs typeface="宋体" panose="02010600030101010101" pitchFamily="2" charset="-122"/>
              </a:rPr>
              <a:t>刀具磨损过程变化</a:t>
            </a:r>
            <a:endParaRPr lang="zh-CN" altLang="zh-CN" sz="1600" dirty="0">
              <a:latin typeface="SimHei" panose="02010609060101010101" pitchFamily="49" charset="-122"/>
              <a:ea typeface="SimHei" panose="02010609060101010101" pitchFamily="49" charset="-122"/>
              <a:cs typeface="宋体" panose="02010600030101010101" pitchFamily="2" charset="-122"/>
            </a:endParaRPr>
          </a:p>
        </p:txBody>
      </p:sp>
    </p:spTree>
    <p:extLst>
      <p:ext uri="{BB962C8B-B14F-4D97-AF65-F5344CB8AC3E}">
        <p14:creationId xmlns:p14="http://schemas.microsoft.com/office/powerpoint/2010/main" val="623042941"/>
      </p:ext>
    </p:extLst>
  </p:cSld>
  <p:clrMapOvr>
    <a:masterClrMapping/>
  </p:clrMapOvr>
  <mc:AlternateContent xmlns:mc="http://schemas.openxmlformats.org/markup-compatibility/2006">
    <mc:Choice xmlns:p14="http://schemas.microsoft.com/office/powerpoint/2010/main" Requires="p14">
      <p:transition spd="slow" p14:dur="1200" advClick="0" advTm="0">
        <p:wipe/>
      </p:transition>
    </mc:Choice>
    <mc:Fallback>
      <p:transition spd="slow" advClick="0" advTm="0">
        <p:wip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矩形 1"/>
          <p:cNvSpPr/>
          <p:nvPr/>
        </p:nvSpPr>
        <p:spPr>
          <a:xfrm>
            <a:off x="0" y="1350962"/>
            <a:ext cx="3228975" cy="1187451"/>
          </a:xfrm>
          <a:prstGeom prst="rect">
            <a:avLst/>
          </a:prstGeom>
          <a:solidFill>
            <a:srgbClr val="414455"/>
          </a:solidFill>
          <a:ln w="12700">
            <a:miter lim="400000"/>
          </a:ln>
        </p:spPr>
        <p:txBody>
          <a:bodyPr lIns="45719" rIns="45719" anchor="ctr"/>
          <a:lstStyle/>
          <a:p>
            <a:pPr algn="ctr">
              <a:defRPr>
                <a:solidFill>
                  <a:srgbClr val="FFFFFF"/>
                </a:solidFill>
              </a:defRPr>
            </a:pPr>
            <a:endParaRPr/>
          </a:p>
        </p:txBody>
      </p:sp>
      <p:sp>
        <p:nvSpPr>
          <p:cNvPr id="347" name="文本框 2"/>
          <p:cNvSpPr txBox="1"/>
          <p:nvPr/>
        </p:nvSpPr>
        <p:spPr>
          <a:xfrm>
            <a:off x="1352549" y="1663700"/>
            <a:ext cx="1611339" cy="5309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90" tIns="34290" rIns="34290" bIns="34290">
            <a:spAutoFit/>
          </a:bodyPr>
          <a:lstStyle>
            <a:lvl1pPr>
              <a:defRPr sz="3000" b="1">
                <a:solidFill>
                  <a:srgbClr val="FFFFFF"/>
                </a:solidFill>
                <a:latin typeface="微软雅黑"/>
                <a:ea typeface="微软雅黑"/>
                <a:cs typeface="微软雅黑"/>
                <a:sym typeface="微软雅黑"/>
              </a:defRPr>
            </a:lvl1pPr>
          </a:lstStyle>
          <a:p>
            <a:r>
              <a:rPr dirty="0" err="1"/>
              <a:t>第</a:t>
            </a:r>
            <a:r>
              <a:rPr lang="zh-CN" altLang="en-US" dirty="0"/>
              <a:t>二</a:t>
            </a:r>
            <a:r>
              <a:rPr dirty="0" err="1"/>
              <a:t>部分</a:t>
            </a:r>
            <a:endParaRPr dirty="0"/>
          </a:p>
        </p:txBody>
      </p:sp>
      <p:grpSp>
        <p:nvGrpSpPr>
          <p:cNvPr id="354" name="组合 11"/>
          <p:cNvGrpSpPr/>
          <p:nvPr/>
        </p:nvGrpSpPr>
        <p:grpSpPr>
          <a:xfrm>
            <a:off x="4233535" y="1007841"/>
            <a:ext cx="2378521" cy="1263717"/>
            <a:chOff x="63848" y="-3983"/>
            <a:chExt cx="2104000" cy="1083427"/>
          </a:xfrm>
        </p:grpSpPr>
        <p:sp>
          <p:nvSpPr>
            <p:cNvPr id="352" name="TextBox 4"/>
            <p:cNvSpPr txBox="1"/>
            <p:nvPr/>
          </p:nvSpPr>
          <p:spPr>
            <a:xfrm>
              <a:off x="63848" y="-3983"/>
              <a:ext cx="61314" cy="53433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90" tIns="34290" rIns="34290" bIns="34290" numCol="1" anchor="t">
              <a:spAutoFit/>
            </a:bodyPr>
            <a:lstStyle>
              <a:lvl1pPr>
                <a:defRPr sz="3000">
                  <a:solidFill>
                    <a:srgbClr val="00B0F0"/>
                  </a:solidFill>
                  <a:latin typeface="Impact"/>
                  <a:ea typeface="Impact"/>
                  <a:cs typeface="Impact"/>
                  <a:sym typeface="Impact"/>
                </a:defRPr>
              </a:lvl1pPr>
            </a:lstStyle>
            <a:p>
              <a:endParaRPr lang="en" altLang="zh-CN" sz="3600" dirty="0"/>
            </a:p>
          </p:txBody>
        </p:sp>
        <p:sp>
          <p:nvSpPr>
            <p:cNvPr id="353" name="文本框 8"/>
            <p:cNvSpPr txBox="1"/>
            <p:nvPr/>
          </p:nvSpPr>
          <p:spPr>
            <a:xfrm>
              <a:off x="291565" y="492339"/>
              <a:ext cx="1876283" cy="58710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90" tIns="34290" rIns="34290" bIns="34290" numCol="1" anchor="t">
              <a:spAutoFit/>
            </a:bodyPr>
            <a:lstStyle>
              <a:lvl1pPr>
                <a:defRPr sz="2400" b="1">
                  <a:solidFill>
                    <a:srgbClr val="404040"/>
                  </a:solidFill>
                  <a:latin typeface="微软雅黑"/>
                  <a:ea typeface="微软雅黑"/>
                  <a:cs typeface="微软雅黑"/>
                  <a:sym typeface="微软雅黑"/>
                </a:defRPr>
              </a:lvl1pPr>
            </a:lstStyle>
            <a:p>
              <a:r>
                <a:rPr lang="zh-CN" altLang="en-US" sz="4000" dirty="0"/>
                <a:t>数据来源</a:t>
              </a:r>
              <a:endParaRPr sz="4000" dirty="0"/>
            </a:p>
          </p:txBody>
        </p:sp>
      </p:grpSp>
      <p:sp>
        <p:nvSpPr>
          <p:cNvPr id="355" name="矩形 9"/>
          <p:cNvSpPr/>
          <p:nvPr/>
        </p:nvSpPr>
        <p:spPr>
          <a:xfrm>
            <a:off x="3301999" y="3281362"/>
            <a:ext cx="5843589" cy="200026"/>
          </a:xfrm>
          <a:prstGeom prst="rect">
            <a:avLst/>
          </a:prstGeom>
          <a:solidFill>
            <a:srgbClr val="414455"/>
          </a:solidFill>
          <a:ln w="12700">
            <a:miter lim="400000"/>
          </a:ln>
        </p:spPr>
        <p:txBody>
          <a:bodyPr lIns="45719" rIns="45719" anchor="ctr"/>
          <a:lstStyle/>
          <a:p>
            <a:pPr algn="ctr">
              <a:defRPr>
                <a:solidFill>
                  <a:srgbClr val="FFFFFF"/>
                </a:solidFill>
              </a:defRPr>
            </a:pPr>
            <a:endParaRPr/>
          </a:p>
        </p:txBody>
      </p:sp>
      <p:sp>
        <p:nvSpPr>
          <p:cNvPr id="356" name="矩形 10"/>
          <p:cNvSpPr/>
          <p:nvPr/>
        </p:nvSpPr>
        <p:spPr>
          <a:xfrm>
            <a:off x="3301999" y="1350962"/>
            <a:ext cx="306390" cy="1187451"/>
          </a:xfrm>
          <a:prstGeom prst="rect">
            <a:avLst/>
          </a:prstGeom>
          <a:solidFill>
            <a:srgbClr val="414455"/>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99725010"/>
      </p:ext>
    </p:extLst>
  </p:cSld>
  <p:clrMapOvr>
    <a:masterClrMapping/>
  </p:clrMapOvr>
  <mc:AlternateContent xmlns:mc="http://schemas.openxmlformats.org/markup-compatibility/2006" xmlns:p14="http://schemas.microsoft.com/office/powerpoint/2010/main">
    <mc:Choice Requires="p14">
      <p:transition spd="slow" p14:dur="1200" advClick="0" advTm="0">
        <p:wipe/>
      </p:transition>
    </mc:Choice>
    <mc:Fallback xmlns="" xmlns:m="http://schemas.openxmlformats.org/officeDocument/2006/math" xmlns:a14="http://schemas.microsoft.com/office/drawing/2010/main">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CC21DBF3-F826-C245-8FAC-26A1079CE870}"/>
              </a:ext>
            </a:extLst>
          </p:cNvPr>
          <p:cNvSpPr txBox="1"/>
          <p:nvPr/>
        </p:nvSpPr>
        <p:spPr>
          <a:xfrm>
            <a:off x="481432" y="835605"/>
            <a:ext cx="1721946" cy="461665"/>
          </a:xfrm>
          <a:prstGeom prst="rect">
            <a:avLst/>
          </a:prstGeom>
          <a:noFill/>
        </p:spPr>
        <p:txBody>
          <a:bodyPr wrap="none" rtlCol="0">
            <a:spAutoFit/>
          </a:bodyPr>
          <a:lstStyle/>
          <a:p>
            <a:r>
              <a:rPr lang="en-US" altLang="zh-CN" sz="2400" b="1" dirty="0"/>
              <a:t>1.</a:t>
            </a:r>
            <a:r>
              <a:rPr lang="zh-CN" altLang="en-US" sz="2400" b="1" dirty="0"/>
              <a:t> 实验测量</a:t>
            </a:r>
          </a:p>
        </p:txBody>
      </p:sp>
      <p:sp>
        <p:nvSpPr>
          <p:cNvPr id="2" name="矩形 1">
            <a:extLst>
              <a:ext uri="{FF2B5EF4-FFF2-40B4-BE49-F238E27FC236}">
                <a16:creationId xmlns:a16="http://schemas.microsoft.com/office/drawing/2014/main" id="{7A7510BD-5C0A-904A-9DDD-3C57FE182E4C}"/>
              </a:ext>
            </a:extLst>
          </p:cNvPr>
          <p:cNvSpPr/>
          <p:nvPr/>
        </p:nvSpPr>
        <p:spPr>
          <a:xfrm>
            <a:off x="481432" y="1537906"/>
            <a:ext cx="3744058" cy="2308324"/>
          </a:xfrm>
          <a:prstGeom prst="rect">
            <a:avLst/>
          </a:prstGeom>
        </p:spPr>
        <p:txBody>
          <a:bodyPr wrap="square">
            <a:spAutoFit/>
          </a:bodyPr>
          <a:lstStyle/>
          <a:p>
            <a:r>
              <a:rPr lang="zh-CN" altLang="zh-CN" dirty="0">
                <a:latin typeface="SimHei" panose="02010609060101010101" pitchFamily="49" charset="-122"/>
                <a:ea typeface="SimHei" panose="02010609060101010101" pitchFamily="49" charset="-122"/>
              </a:rPr>
              <a:t>刀具磨损状态监测的常用信号：</a:t>
            </a:r>
          </a:p>
          <a:p>
            <a:r>
              <a:rPr lang="en-US" altLang="zh-CN" dirty="0">
                <a:latin typeface="SimHei" panose="02010609060101010101" pitchFamily="49" charset="-122"/>
                <a:ea typeface="SimHei" panose="02010609060101010101" pitchFamily="49" charset="-122"/>
              </a:rPr>
              <a:t>①</a:t>
            </a:r>
            <a:r>
              <a:rPr lang="zh-CN" altLang="zh-CN" dirty="0">
                <a:latin typeface="SimHei" panose="02010609060101010101" pitchFamily="49" charset="-122"/>
                <a:ea typeface="SimHei" panose="02010609060101010101" pitchFamily="49" charset="-122"/>
              </a:rPr>
              <a:t>切削力信号</a:t>
            </a:r>
          </a:p>
          <a:p>
            <a:r>
              <a:rPr lang="en-US" altLang="zh-CN" dirty="0">
                <a:latin typeface="SimHei" panose="02010609060101010101" pitchFamily="49" charset="-122"/>
                <a:ea typeface="SimHei" panose="02010609060101010101" pitchFamily="49" charset="-122"/>
              </a:rPr>
              <a:t>②</a:t>
            </a:r>
            <a:r>
              <a:rPr lang="zh-CN" altLang="zh-CN" dirty="0">
                <a:latin typeface="SimHei" panose="02010609060101010101" pitchFamily="49" charset="-122"/>
                <a:ea typeface="SimHei" panose="02010609060101010101" pitchFamily="49" charset="-122"/>
              </a:rPr>
              <a:t>主轴电流和功率</a:t>
            </a:r>
          </a:p>
          <a:p>
            <a:r>
              <a:rPr lang="en-US" altLang="zh-CN" dirty="0">
                <a:latin typeface="SimHei" panose="02010609060101010101" pitchFamily="49" charset="-122"/>
                <a:ea typeface="SimHei" panose="02010609060101010101" pitchFamily="49" charset="-122"/>
              </a:rPr>
              <a:t>③</a:t>
            </a:r>
            <a:r>
              <a:rPr lang="zh-CN" altLang="zh-CN" dirty="0">
                <a:latin typeface="SimHei" panose="02010609060101010101" pitchFamily="49" charset="-122"/>
                <a:ea typeface="SimHei" panose="02010609060101010101" pitchFamily="49" charset="-122"/>
              </a:rPr>
              <a:t>振动信号</a:t>
            </a:r>
          </a:p>
          <a:p>
            <a:r>
              <a:rPr lang="en-US" altLang="zh-CN" dirty="0">
                <a:latin typeface="SimHei" panose="02010609060101010101" pitchFamily="49" charset="-122"/>
                <a:ea typeface="SimHei" panose="02010609060101010101" pitchFamily="49" charset="-122"/>
              </a:rPr>
              <a:t>④</a:t>
            </a:r>
            <a:r>
              <a:rPr lang="zh-CN" altLang="zh-CN" dirty="0">
                <a:latin typeface="SimHei" panose="02010609060101010101" pitchFamily="49" charset="-122"/>
                <a:ea typeface="SimHei" panose="02010609060101010101" pitchFamily="49" charset="-122"/>
              </a:rPr>
              <a:t>声发射</a:t>
            </a:r>
          </a:p>
          <a:p>
            <a:r>
              <a:rPr lang="en-US" altLang="zh-CN" dirty="0">
                <a:latin typeface="SimHei" panose="02010609060101010101" pitchFamily="49" charset="-122"/>
                <a:ea typeface="SimHei" panose="02010609060101010101" pitchFamily="49" charset="-122"/>
              </a:rPr>
              <a:t>⑤</a:t>
            </a:r>
            <a:r>
              <a:rPr lang="zh-CN" altLang="zh-CN" dirty="0">
                <a:latin typeface="SimHei" panose="02010609060101010101" pitchFamily="49" charset="-122"/>
                <a:ea typeface="SimHei" panose="02010609060101010101" pitchFamily="49" charset="-122"/>
              </a:rPr>
              <a:t>切削温度</a:t>
            </a:r>
          </a:p>
          <a:p>
            <a:r>
              <a:rPr lang="en-US" altLang="zh-CN" dirty="0">
                <a:latin typeface="SimHei" panose="02010609060101010101" pitchFamily="49" charset="-122"/>
                <a:ea typeface="SimHei" panose="02010609060101010101" pitchFamily="49" charset="-122"/>
              </a:rPr>
              <a:t>⑥</a:t>
            </a:r>
            <a:r>
              <a:rPr lang="zh-CN" altLang="zh-CN" dirty="0">
                <a:latin typeface="SimHei" panose="02010609060101010101" pitchFamily="49" charset="-122"/>
                <a:ea typeface="SimHei" panose="02010609060101010101" pitchFamily="49" charset="-122"/>
              </a:rPr>
              <a:t>对加工工件表面的细节图片与表面粗糙度的视觉分析</a:t>
            </a:r>
          </a:p>
        </p:txBody>
      </p:sp>
      <p:pic>
        <p:nvPicPr>
          <p:cNvPr id="4" name="图片 3">
            <a:extLst>
              <a:ext uri="{FF2B5EF4-FFF2-40B4-BE49-F238E27FC236}">
                <a16:creationId xmlns:a16="http://schemas.microsoft.com/office/drawing/2014/main" id="{C01B1783-CD79-EF44-AFFC-BBD97FF3CA19}"/>
              </a:ext>
            </a:extLst>
          </p:cNvPr>
          <p:cNvPicPr/>
          <p:nvPr/>
        </p:nvPicPr>
        <p:blipFill>
          <a:blip r:embed="rId3"/>
          <a:stretch>
            <a:fillRect/>
          </a:stretch>
        </p:blipFill>
        <p:spPr>
          <a:xfrm>
            <a:off x="4225490" y="1537906"/>
            <a:ext cx="4572101" cy="2308324"/>
          </a:xfrm>
          <a:prstGeom prst="rect">
            <a:avLst/>
          </a:prstGeom>
        </p:spPr>
      </p:pic>
      <p:sp>
        <p:nvSpPr>
          <p:cNvPr id="5" name="矩形 4">
            <a:extLst>
              <a:ext uri="{FF2B5EF4-FFF2-40B4-BE49-F238E27FC236}">
                <a16:creationId xmlns:a16="http://schemas.microsoft.com/office/drawing/2014/main" id="{98DA0744-F48C-DD47-B2E6-AE1CFDC98B61}"/>
              </a:ext>
            </a:extLst>
          </p:cNvPr>
          <p:cNvSpPr/>
          <p:nvPr/>
        </p:nvSpPr>
        <p:spPr>
          <a:xfrm>
            <a:off x="5766588" y="3938320"/>
            <a:ext cx="1885496" cy="307777"/>
          </a:xfrm>
          <a:prstGeom prst="rect">
            <a:avLst/>
          </a:prstGeom>
        </p:spPr>
        <p:txBody>
          <a:bodyPr wrap="square">
            <a:spAutoFit/>
          </a:bodyPr>
          <a:lstStyle/>
          <a:p>
            <a:r>
              <a:rPr lang="zh-CN" altLang="en-US" sz="1400" dirty="0">
                <a:latin typeface="SimHei" panose="02010609060101010101" pitchFamily="49" charset="-122"/>
                <a:ea typeface="SimHei" panose="02010609060101010101" pitchFamily="49" charset="-122"/>
                <a:cs typeface="宋体" panose="02010600030101010101" pitchFamily="2" charset="-122"/>
              </a:rPr>
              <a:t>数据测量示意图</a:t>
            </a:r>
            <a:endParaRPr lang="zh-CN" altLang="zh-CN" sz="1400" dirty="0">
              <a:latin typeface="SimHei" panose="02010609060101010101" pitchFamily="49" charset="-122"/>
              <a:ea typeface="SimHei" panose="02010609060101010101" pitchFamily="49" charset="-122"/>
              <a:cs typeface="宋体" panose="02010600030101010101" pitchFamily="2" charset="-122"/>
            </a:endParaRPr>
          </a:p>
        </p:txBody>
      </p:sp>
    </p:spTree>
    <p:extLst>
      <p:ext uri="{BB962C8B-B14F-4D97-AF65-F5344CB8AC3E}">
        <p14:creationId xmlns:p14="http://schemas.microsoft.com/office/powerpoint/2010/main" val="3863146951"/>
      </p:ext>
    </p:extLst>
  </p:cSld>
  <p:clrMapOvr>
    <a:masterClrMapping/>
  </p:clrMapOvr>
  <mc:AlternateContent xmlns:mc="http://schemas.openxmlformats.org/markup-compatibility/2006">
    <mc:Choice xmlns:p14="http://schemas.microsoft.com/office/powerpoint/2010/main" Requires="p14">
      <p:transition spd="slow" p14:dur="1200" advClick="0" advTm="0">
        <p:wipe/>
      </p:transition>
    </mc:Choice>
    <mc:Fallback>
      <p:transition spd="slow" advClick="0" advTm="0">
        <p:wip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CC21DBF3-F826-C245-8FAC-26A1079CE870}"/>
              </a:ext>
            </a:extLst>
          </p:cNvPr>
          <p:cNvSpPr txBox="1"/>
          <p:nvPr/>
        </p:nvSpPr>
        <p:spPr>
          <a:xfrm>
            <a:off x="481432" y="835605"/>
            <a:ext cx="5734262" cy="461665"/>
          </a:xfrm>
          <a:prstGeom prst="rect">
            <a:avLst/>
          </a:prstGeom>
          <a:noFill/>
        </p:spPr>
        <p:txBody>
          <a:bodyPr wrap="none" rtlCol="0">
            <a:spAutoFit/>
          </a:bodyPr>
          <a:lstStyle/>
          <a:p>
            <a:r>
              <a:rPr lang="en-US" altLang="zh-CN" sz="2400" b="1" dirty="0"/>
              <a:t>2.</a:t>
            </a:r>
            <a:r>
              <a:rPr lang="zh-CN" altLang="en-US" sz="2400" b="1" dirty="0"/>
              <a:t> 美国纽约预测与健康管理学会（</a:t>
            </a:r>
            <a:r>
              <a:rPr lang="en-US" altLang="zh-CN" sz="2400" b="1" dirty="0"/>
              <a:t>PHM</a:t>
            </a:r>
            <a:r>
              <a:rPr lang="zh-CN" altLang="en-US" sz="2400" b="1" dirty="0"/>
              <a:t>）</a:t>
            </a:r>
          </a:p>
        </p:txBody>
      </p:sp>
      <p:sp>
        <p:nvSpPr>
          <p:cNvPr id="2" name="矩形 1">
            <a:extLst>
              <a:ext uri="{FF2B5EF4-FFF2-40B4-BE49-F238E27FC236}">
                <a16:creationId xmlns:a16="http://schemas.microsoft.com/office/drawing/2014/main" id="{7A7510BD-5C0A-904A-9DDD-3C57FE182E4C}"/>
              </a:ext>
            </a:extLst>
          </p:cNvPr>
          <p:cNvSpPr/>
          <p:nvPr/>
        </p:nvSpPr>
        <p:spPr>
          <a:xfrm>
            <a:off x="481432" y="1341810"/>
            <a:ext cx="4787686" cy="1569660"/>
          </a:xfrm>
          <a:prstGeom prst="rect">
            <a:avLst/>
          </a:prstGeom>
        </p:spPr>
        <p:txBody>
          <a:bodyPr wrap="square">
            <a:spAutoFit/>
          </a:bodyPr>
          <a:lstStyle/>
          <a:p>
            <a:r>
              <a:rPr lang="en-US" altLang="zh-CN" sz="1600" dirty="0">
                <a:latin typeface="SimHei" panose="02010609060101010101" pitchFamily="49" charset="-122"/>
                <a:ea typeface="SimHei" panose="02010609060101010101" pitchFamily="49" charset="-122"/>
              </a:rPr>
              <a:t>    </a:t>
            </a:r>
            <a:r>
              <a:rPr lang="zh-CN" altLang="zh-CN" sz="1600" dirty="0">
                <a:latin typeface="SimHei" panose="02010609060101010101" pitchFamily="49" charset="-122"/>
                <a:ea typeface="SimHei" panose="02010609060101010101" pitchFamily="49" charset="-122"/>
              </a:rPr>
              <a:t>在</a:t>
            </a:r>
            <a:r>
              <a:rPr lang="zh-CN" altLang="en-US" sz="1600" dirty="0">
                <a:latin typeface="SimHei" panose="02010609060101010101" pitchFamily="49" charset="-122"/>
                <a:ea typeface="SimHei" panose="02010609060101010101" pitchFamily="49" charset="-122"/>
              </a:rPr>
              <a:t>设定好的</a:t>
            </a:r>
            <a:r>
              <a:rPr lang="zh-CN" altLang="zh-CN" sz="1600" dirty="0">
                <a:latin typeface="SimHei" panose="02010609060101010101" pitchFamily="49" charset="-122"/>
                <a:ea typeface="SimHei" panose="02010609060101010101" pitchFamily="49" charset="-122"/>
              </a:rPr>
              <a:t>切削条件下重复进行６次全寿命周期试验。端面铣削材料为正方形，每次走刀端面铣的长度为</a:t>
            </a:r>
            <a:r>
              <a:rPr lang="en-US" altLang="zh-CN" sz="1600" dirty="0">
                <a:latin typeface="SimHei" panose="02010609060101010101" pitchFamily="49" charset="-122"/>
                <a:ea typeface="SimHei" panose="02010609060101010101" pitchFamily="49" charset="-122"/>
              </a:rPr>
              <a:t>108</a:t>
            </a:r>
            <a:r>
              <a:rPr lang="zh-CN" altLang="zh-CN" sz="1600" dirty="0">
                <a:latin typeface="SimHei" panose="02010609060101010101" pitchFamily="49" charset="-122"/>
                <a:ea typeface="SimHei" panose="02010609060101010101" pitchFamily="49" charset="-122"/>
              </a:rPr>
              <a:t>ｍｍ且每次走刀时间相等，每次走刀后测量刀具的后刀面磨损量。试验监测数据有</a:t>
            </a:r>
            <a:r>
              <a:rPr lang="en-US" altLang="zh-CN" sz="1600" dirty="0">
                <a:latin typeface="SimHei" panose="02010609060101010101" pitchFamily="49" charset="-122"/>
                <a:ea typeface="SimHei" panose="02010609060101010101" pitchFamily="49" charset="-122"/>
              </a:rPr>
              <a:t>x,</a:t>
            </a:r>
            <a:r>
              <a:rPr lang="zh-CN" altLang="zh-CN" sz="1600" dirty="0">
                <a:latin typeface="SimHei" panose="02010609060101010101" pitchFamily="49" charset="-122"/>
                <a:ea typeface="SimHei" panose="02010609060101010101" pitchFamily="49" charset="-122"/>
              </a:rPr>
              <a:t>ｙ</a:t>
            </a:r>
            <a:r>
              <a:rPr lang="en-US" altLang="zh-CN" sz="1600" dirty="0">
                <a:latin typeface="SimHei" panose="02010609060101010101" pitchFamily="49" charset="-122"/>
                <a:ea typeface="SimHei" panose="02010609060101010101" pitchFamily="49" charset="-122"/>
              </a:rPr>
              <a:t>,</a:t>
            </a:r>
            <a:r>
              <a:rPr lang="zh-CN" altLang="zh-CN" sz="1600" dirty="0">
                <a:latin typeface="SimHei" panose="02010609060101010101" pitchFamily="49" charset="-122"/>
                <a:ea typeface="SimHei" panose="02010609060101010101" pitchFamily="49" charset="-122"/>
              </a:rPr>
              <a:t>ｚ三向铣削力信号，ｘ</a:t>
            </a:r>
            <a:r>
              <a:rPr lang="en-US" altLang="zh-CN" sz="1600" dirty="0">
                <a:latin typeface="SimHei" panose="02010609060101010101" pitchFamily="49" charset="-122"/>
                <a:ea typeface="SimHei" panose="02010609060101010101" pitchFamily="49" charset="-122"/>
              </a:rPr>
              <a:t>,</a:t>
            </a:r>
            <a:r>
              <a:rPr lang="zh-CN" altLang="zh-CN" sz="1600" dirty="0">
                <a:latin typeface="SimHei" panose="02010609060101010101" pitchFamily="49" charset="-122"/>
                <a:ea typeface="SimHei" panose="02010609060101010101" pitchFamily="49" charset="-122"/>
              </a:rPr>
              <a:t>ｙ</a:t>
            </a:r>
            <a:r>
              <a:rPr lang="en-US" altLang="zh-CN" sz="1600" dirty="0">
                <a:latin typeface="SimHei" panose="02010609060101010101" pitchFamily="49" charset="-122"/>
                <a:ea typeface="SimHei" panose="02010609060101010101" pitchFamily="49" charset="-122"/>
              </a:rPr>
              <a:t>,</a:t>
            </a:r>
            <a:r>
              <a:rPr lang="zh-CN" altLang="zh-CN" sz="1600" dirty="0">
                <a:latin typeface="SimHei" panose="02010609060101010101" pitchFamily="49" charset="-122"/>
                <a:ea typeface="SimHei" panose="02010609060101010101" pitchFamily="49" charset="-122"/>
              </a:rPr>
              <a:t>ｚ三向铣削振动信号以及声发射均方根值。</a:t>
            </a:r>
          </a:p>
        </p:txBody>
      </p:sp>
      <p:pic>
        <p:nvPicPr>
          <p:cNvPr id="6" name="图片 5">
            <a:extLst>
              <a:ext uri="{FF2B5EF4-FFF2-40B4-BE49-F238E27FC236}">
                <a16:creationId xmlns:a16="http://schemas.microsoft.com/office/drawing/2014/main" id="{E29D515D-28AF-0D44-A808-D7CBF6E35C98}"/>
              </a:ext>
            </a:extLst>
          </p:cNvPr>
          <p:cNvPicPr/>
          <p:nvPr/>
        </p:nvPicPr>
        <p:blipFill>
          <a:blip r:embed="rId3"/>
          <a:stretch>
            <a:fillRect/>
          </a:stretch>
        </p:blipFill>
        <p:spPr>
          <a:xfrm>
            <a:off x="5644337" y="1341810"/>
            <a:ext cx="2873375" cy="2966085"/>
          </a:xfrm>
          <a:prstGeom prst="rect">
            <a:avLst/>
          </a:prstGeom>
        </p:spPr>
      </p:pic>
      <p:pic>
        <p:nvPicPr>
          <p:cNvPr id="7" name="图片 6">
            <a:extLst>
              <a:ext uri="{FF2B5EF4-FFF2-40B4-BE49-F238E27FC236}">
                <a16:creationId xmlns:a16="http://schemas.microsoft.com/office/drawing/2014/main" id="{CA9DDAC8-4DF0-8E4A-A944-D1F5DE1CDA91}"/>
              </a:ext>
            </a:extLst>
          </p:cNvPr>
          <p:cNvPicPr/>
          <p:nvPr/>
        </p:nvPicPr>
        <p:blipFill>
          <a:blip r:embed="rId4">
            <a:extLst>
              <a:ext uri="{28A0092B-C50C-407E-A947-70E740481C1C}">
                <a14:useLocalDpi xmlns:a14="http://schemas.microsoft.com/office/drawing/2010/main" val="0"/>
              </a:ext>
            </a:extLst>
          </a:blip>
          <a:stretch>
            <a:fillRect/>
          </a:stretch>
        </p:blipFill>
        <p:spPr>
          <a:xfrm>
            <a:off x="1075367" y="3046619"/>
            <a:ext cx="3599815" cy="1675765"/>
          </a:xfrm>
          <a:prstGeom prst="rect">
            <a:avLst/>
          </a:prstGeom>
          <a:ln>
            <a:solidFill>
              <a:schemeClr val="tx1"/>
            </a:solidFill>
          </a:ln>
        </p:spPr>
      </p:pic>
      <p:sp>
        <p:nvSpPr>
          <p:cNvPr id="8" name="矩形 7">
            <a:extLst>
              <a:ext uri="{FF2B5EF4-FFF2-40B4-BE49-F238E27FC236}">
                <a16:creationId xmlns:a16="http://schemas.microsoft.com/office/drawing/2014/main" id="{4BCCCBAD-46DD-BF44-95D6-6167847A1DB7}"/>
              </a:ext>
            </a:extLst>
          </p:cNvPr>
          <p:cNvSpPr/>
          <p:nvPr/>
        </p:nvSpPr>
        <p:spPr>
          <a:xfrm>
            <a:off x="2054667" y="4722384"/>
            <a:ext cx="1575773" cy="307777"/>
          </a:xfrm>
          <a:prstGeom prst="rect">
            <a:avLst/>
          </a:prstGeom>
        </p:spPr>
        <p:txBody>
          <a:bodyPr wrap="square">
            <a:spAutoFit/>
          </a:bodyPr>
          <a:lstStyle/>
          <a:p>
            <a:r>
              <a:rPr lang="zh-CN" altLang="en-US" sz="1400" dirty="0">
                <a:latin typeface="SimHei" panose="02010609060101010101" pitchFamily="49" charset="-122"/>
                <a:ea typeface="SimHei" panose="02010609060101010101" pitchFamily="49" charset="-122"/>
                <a:cs typeface="宋体" panose="02010600030101010101" pitchFamily="2" charset="-122"/>
              </a:rPr>
              <a:t>实验装置示意图</a:t>
            </a:r>
            <a:endParaRPr lang="zh-CN" altLang="zh-CN" sz="1400" dirty="0">
              <a:latin typeface="SimHei" panose="02010609060101010101" pitchFamily="49" charset="-122"/>
              <a:ea typeface="SimHei" panose="02010609060101010101" pitchFamily="49" charset="-122"/>
              <a:cs typeface="宋体" panose="02010600030101010101" pitchFamily="2" charset="-122"/>
            </a:endParaRPr>
          </a:p>
        </p:txBody>
      </p:sp>
    </p:spTree>
    <p:extLst>
      <p:ext uri="{BB962C8B-B14F-4D97-AF65-F5344CB8AC3E}">
        <p14:creationId xmlns:p14="http://schemas.microsoft.com/office/powerpoint/2010/main" val="2752670048"/>
      </p:ext>
    </p:extLst>
  </p:cSld>
  <p:clrMapOvr>
    <a:masterClrMapping/>
  </p:clrMapOvr>
  <mc:AlternateContent xmlns:mc="http://schemas.openxmlformats.org/markup-compatibility/2006">
    <mc:Choice xmlns:p14="http://schemas.microsoft.com/office/powerpoint/2010/main" Requires="p14">
      <p:transition spd="slow" p14:dur="1200" advClick="0" advTm="0">
        <p:wipe/>
      </p:transition>
    </mc:Choice>
    <mc:Fallback>
      <p:transition spd="slow" advClick="0" advTm="0">
        <p:wipe/>
      </p:transition>
    </mc:Fallback>
  </mc:AlternateContent>
</p:sld>
</file>

<file path=ppt/theme/theme1.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主题​​">
      <a:majorFont>
        <a:latin typeface="Helvetica"/>
        <a:ea typeface="Helvetica"/>
        <a:cs typeface="Helvetica"/>
      </a:majorFont>
      <a:minorFont>
        <a:latin typeface="Calibri"/>
        <a:ea typeface="Calibri"/>
        <a:cs typeface="Calibri"/>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主题​​">
      <a:majorFont>
        <a:latin typeface="Helvetica"/>
        <a:ea typeface="Helvetica"/>
        <a:cs typeface="Helvetica"/>
      </a:majorFont>
      <a:minorFont>
        <a:latin typeface="Calibri"/>
        <a:ea typeface="Calibri"/>
        <a:cs typeface="Calibri"/>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1579</TotalTime>
  <Words>1481</Words>
  <Application>Microsoft Macintosh PowerPoint</Application>
  <PresentationFormat>全屏显示(16:9)</PresentationFormat>
  <Paragraphs>163</Paragraphs>
  <Slides>29</Slides>
  <Notes>22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29</vt:i4>
      </vt:variant>
    </vt:vector>
  </HeadingPairs>
  <TitlesOfParts>
    <vt:vector size="39" baseType="lpstr">
      <vt:lpstr>黑体</vt:lpstr>
      <vt:lpstr>黑体</vt:lpstr>
      <vt:lpstr>微软雅黑</vt:lpstr>
      <vt:lpstr>FangSong</vt:lpstr>
      <vt:lpstr>Arial</vt:lpstr>
      <vt:lpstr>Calibri</vt:lpstr>
      <vt:lpstr>Calibri Light</vt:lpstr>
      <vt:lpstr>Impact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zhite</dc:creator>
  <cp:lastModifiedBy>caolei@tongji.edu.cn</cp:lastModifiedBy>
  <cp:revision>86</cp:revision>
  <dcterms:modified xsi:type="dcterms:W3CDTF">2021-03-29T11:09:17Z</dcterms:modified>
</cp:coreProperties>
</file>